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9" r:id="rId1"/>
  </p:sldMasterIdLst>
  <p:notesMasterIdLst>
    <p:notesMasterId r:id="rId31"/>
  </p:notesMasterIdLst>
  <p:sldIdLst>
    <p:sldId id="260" r:id="rId2"/>
    <p:sldId id="302" r:id="rId3"/>
    <p:sldId id="273" r:id="rId4"/>
    <p:sldId id="303" r:id="rId5"/>
    <p:sldId id="304" r:id="rId6"/>
    <p:sldId id="286" r:id="rId7"/>
    <p:sldId id="287" r:id="rId8"/>
    <p:sldId id="265" r:id="rId9"/>
    <p:sldId id="289" r:id="rId10"/>
    <p:sldId id="306" r:id="rId11"/>
    <p:sldId id="269" r:id="rId12"/>
    <p:sldId id="284" r:id="rId13"/>
    <p:sldId id="271" r:id="rId14"/>
    <p:sldId id="290" r:id="rId15"/>
    <p:sldId id="274" r:id="rId16"/>
    <p:sldId id="283" r:id="rId17"/>
    <p:sldId id="278" r:id="rId18"/>
    <p:sldId id="277" r:id="rId19"/>
    <p:sldId id="309" r:id="rId20"/>
    <p:sldId id="291" r:id="rId21"/>
    <p:sldId id="266" r:id="rId22"/>
    <p:sldId id="308" r:id="rId23"/>
    <p:sldId id="275" r:id="rId24"/>
    <p:sldId id="270" r:id="rId25"/>
    <p:sldId id="295" r:id="rId26"/>
    <p:sldId id="268" r:id="rId27"/>
    <p:sldId id="293" r:id="rId28"/>
    <p:sldId id="305" r:id="rId29"/>
    <p:sldId id="310" r:id="rId30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23C9CD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785" autoAdjust="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B33B47-C5A9-4D48-968C-7E1C5AFE0719}" type="datetimeFigureOut">
              <a:rPr lang="hr-HR" smtClean="0"/>
              <a:pPr/>
              <a:t>14.10.2013.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22B91-7AB9-4A52-82CD-470B6BEFD9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0016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37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29057" indent="-280406" defTabSz="914437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21626" indent="-224325" defTabSz="914437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70276" indent="-224325" defTabSz="914437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18927" indent="-224325" defTabSz="914437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71C52CB-E0F6-45A5-87FE-CE2A496C7591}" type="slidenum">
              <a:rPr lang="en-US" sz="1200">
                <a:solidFill>
                  <a:prstClr val="black"/>
                </a:solidFill>
              </a:rPr>
              <a:pPr/>
              <a:t>10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R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>
              <a:solidFill>
                <a:srgbClr val="000000"/>
              </a:solidFill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119FE455-9D95-46EF-9557-22A3C1BAADF1}" type="datetimeFigureOut">
              <a:rPr lang="hr-HR" smtClean="0">
                <a:solidFill>
                  <a:srgbClr val="000000"/>
                </a:solidFill>
              </a:rPr>
              <a:pPr/>
              <a:t>14.10.2013.</a:t>
            </a:fld>
            <a:endParaRPr lang="hr-HR">
              <a:solidFill>
                <a:srgbClr val="000000"/>
              </a:solidFill>
            </a:endParaRP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000000"/>
              </a:solidFill>
            </a:endParaRPr>
          </a:p>
        </p:txBody>
      </p:sp>
      <p:sp>
        <p:nvSpPr>
          <p:cNvPr id="82951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DF6BE1B-9B53-46F4-8F2E-B9968A820704}" type="slidenum">
              <a:rPr lang="hr-HR" smtClean="0">
                <a:solidFill>
                  <a:srgbClr val="000000"/>
                </a:solidFill>
              </a:rPr>
              <a:pPr/>
              <a:t>‹#›</a:t>
            </a:fld>
            <a:endParaRPr lang="hr-HR">
              <a:solidFill>
                <a:srgbClr val="000000"/>
              </a:solidFill>
            </a:endParaRPr>
          </a:p>
        </p:txBody>
      </p:sp>
      <p:grpSp>
        <p:nvGrpSpPr>
          <p:cNvPr id="82952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82953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>
                <a:solidFill>
                  <a:srgbClr val="000000"/>
                </a:solidFill>
              </a:endParaRPr>
            </a:p>
          </p:txBody>
        </p:sp>
        <p:sp>
          <p:nvSpPr>
            <p:cNvPr id="82954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>
                <a:solidFill>
                  <a:srgbClr val="000000"/>
                </a:solidFill>
              </a:endParaRPr>
            </a:p>
          </p:txBody>
        </p:sp>
        <p:sp>
          <p:nvSpPr>
            <p:cNvPr id="82955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>
                <a:solidFill>
                  <a:srgbClr val="000000"/>
                </a:solidFill>
              </a:endParaRPr>
            </a:p>
          </p:txBody>
        </p:sp>
        <p:sp>
          <p:nvSpPr>
            <p:cNvPr id="82956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>
                <a:solidFill>
                  <a:srgbClr val="000000"/>
                </a:solidFill>
              </a:endParaRPr>
            </a:p>
          </p:txBody>
        </p:sp>
        <p:sp>
          <p:nvSpPr>
            <p:cNvPr id="82957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>
                <a:solidFill>
                  <a:srgbClr val="000000"/>
                </a:solidFill>
              </a:endParaRPr>
            </a:p>
          </p:txBody>
        </p:sp>
        <p:sp>
          <p:nvSpPr>
            <p:cNvPr id="82958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>
                <a:solidFill>
                  <a:srgbClr val="000000"/>
                </a:solidFill>
              </a:endParaRPr>
            </a:p>
          </p:txBody>
        </p:sp>
        <p:sp>
          <p:nvSpPr>
            <p:cNvPr id="82959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>
                <a:solidFill>
                  <a:srgbClr val="000000"/>
                </a:solidFill>
              </a:endParaRPr>
            </a:p>
          </p:txBody>
        </p:sp>
        <p:sp>
          <p:nvSpPr>
            <p:cNvPr id="82960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>
                <a:solidFill>
                  <a:srgbClr val="000000"/>
                </a:solidFill>
              </a:endParaRPr>
            </a:p>
          </p:txBody>
        </p:sp>
        <p:sp>
          <p:nvSpPr>
            <p:cNvPr id="82961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>
                <a:solidFill>
                  <a:srgbClr val="000000"/>
                </a:solidFill>
              </a:endParaRPr>
            </a:p>
          </p:txBody>
        </p:sp>
        <p:sp>
          <p:nvSpPr>
            <p:cNvPr id="82962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>
                <a:solidFill>
                  <a:srgbClr val="000000"/>
                </a:solidFill>
              </a:endParaRPr>
            </a:p>
          </p:txBody>
        </p:sp>
        <p:sp>
          <p:nvSpPr>
            <p:cNvPr id="82963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>
                <a:solidFill>
                  <a:srgbClr val="000000"/>
                </a:solidFill>
              </a:endParaRPr>
            </a:p>
          </p:txBody>
        </p:sp>
        <p:sp>
          <p:nvSpPr>
            <p:cNvPr id="82964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>
                <a:solidFill>
                  <a:srgbClr val="000000"/>
                </a:solidFill>
              </a:endParaRPr>
            </a:p>
          </p:txBody>
        </p:sp>
        <p:sp>
          <p:nvSpPr>
            <p:cNvPr id="82965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>
                <a:solidFill>
                  <a:srgbClr val="000000"/>
                </a:solidFill>
              </a:endParaRPr>
            </a:p>
          </p:txBody>
        </p:sp>
        <p:sp>
          <p:nvSpPr>
            <p:cNvPr id="82966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>
                <a:solidFill>
                  <a:srgbClr val="000000"/>
                </a:solidFill>
              </a:endParaRPr>
            </a:p>
          </p:txBody>
        </p:sp>
        <p:sp>
          <p:nvSpPr>
            <p:cNvPr id="82967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>
                <a:solidFill>
                  <a:srgbClr val="000000"/>
                </a:solidFill>
              </a:endParaRPr>
            </a:p>
          </p:txBody>
        </p:sp>
        <p:sp>
          <p:nvSpPr>
            <p:cNvPr id="82968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>
                <a:solidFill>
                  <a:srgbClr val="000000"/>
                </a:solidFill>
              </a:endParaRPr>
            </a:p>
          </p:txBody>
        </p:sp>
        <p:sp>
          <p:nvSpPr>
            <p:cNvPr id="82969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>
                <a:solidFill>
                  <a:srgbClr val="000000"/>
                </a:solidFill>
              </a:endParaRPr>
            </a:p>
          </p:txBody>
        </p:sp>
        <p:sp>
          <p:nvSpPr>
            <p:cNvPr id="82970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>
                <a:solidFill>
                  <a:srgbClr val="000000"/>
                </a:solidFill>
              </a:endParaRPr>
            </a:p>
          </p:txBody>
        </p:sp>
        <p:sp>
          <p:nvSpPr>
            <p:cNvPr id="82971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>
                <a:solidFill>
                  <a:srgbClr val="000000"/>
                </a:solidFill>
              </a:endParaRPr>
            </a:p>
          </p:txBody>
        </p:sp>
        <p:sp>
          <p:nvSpPr>
            <p:cNvPr id="82972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>
                <a:solidFill>
                  <a:srgbClr val="000000"/>
                </a:solidFill>
              </a:endParaRPr>
            </a:p>
          </p:txBody>
        </p:sp>
        <p:sp>
          <p:nvSpPr>
            <p:cNvPr id="82973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>
                <a:solidFill>
                  <a:srgbClr val="000000"/>
                </a:solidFill>
              </a:endParaRPr>
            </a:p>
          </p:txBody>
        </p:sp>
        <p:sp>
          <p:nvSpPr>
            <p:cNvPr id="82974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>
                <a:solidFill>
                  <a:srgbClr val="000000"/>
                </a:solidFill>
              </a:endParaRPr>
            </a:p>
          </p:txBody>
        </p:sp>
        <p:sp>
          <p:nvSpPr>
            <p:cNvPr id="82975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>
                <a:solidFill>
                  <a:srgbClr val="000000"/>
                </a:solidFill>
              </a:endParaRPr>
            </a:p>
          </p:txBody>
        </p:sp>
        <p:sp>
          <p:nvSpPr>
            <p:cNvPr id="82976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>
                <a:solidFill>
                  <a:srgbClr val="000000"/>
                </a:solidFill>
              </a:endParaRPr>
            </a:p>
          </p:txBody>
        </p:sp>
        <p:sp>
          <p:nvSpPr>
            <p:cNvPr id="82977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>
                <a:solidFill>
                  <a:srgbClr val="000000"/>
                </a:solidFill>
              </a:endParaRPr>
            </a:p>
          </p:txBody>
        </p:sp>
        <p:sp>
          <p:nvSpPr>
            <p:cNvPr id="82978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>
                <a:solidFill>
                  <a:srgbClr val="000000"/>
                </a:solidFill>
              </a:endParaRPr>
            </a:p>
          </p:txBody>
        </p:sp>
        <p:sp>
          <p:nvSpPr>
            <p:cNvPr id="82979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>
                <a:solidFill>
                  <a:srgbClr val="000000"/>
                </a:solidFill>
              </a:endParaRPr>
            </a:p>
          </p:txBody>
        </p:sp>
        <p:sp>
          <p:nvSpPr>
            <p:cNvPr id="82980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>
                <a:solidFill>
                  <a:srgbClr val="000000"/>
                </a:solidFill>
              </a:endParaRPr>
            </a:p>
          </p:txBody>
        </p:sp>
        <p:sp>
          <p:nvSpPr>
            <p:cNvPr id="82981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>
                <a:solidFill>
                  <a:srgbClr val="000000"/>
                </a:solidFill>
              </a:endParaRPr>
            </a:p>
          </p:txBody>
        </p:sp>
        <p:sp>
          <p:nvSpPr>
            <p:cNvPr id="82982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>
                <a:solidFill>
                  <a:srgbClr val="000000"/>
                </a:solidFill>
              </a:endParaRPr>
            </a:p>
          </p:txBody>
        </p:sp>
        <p:sp>
          <p:nvSpPr>
            <p:cNvPr id="82983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>
                <a:solidFill>
                  <a:srgbClr val="000000"/>
                </a:solidFill>
              </a:endParaRPr>
            </a:p>
          </p:txBody>
        </p:sp>
      </p:grpSp>
      <p:sp>
        <p:nvSpPr>
          <p:cNvPr id="82984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615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9FE455-9D95-46EF-9557-22A3C1BAADF1}" type="datetimeFigureOut">
              <a:rPr lang="hr-HR" smtClean="0">
                <a:solidFill>
                  <a:srgbClr val="000000"/>
                </a:solidFill>
              </a:rPr>
              <a:pPr/>
              <a:t>14.10.2013.</a:t>
            </a:fld>
            <a:endParaRPr lang="hr-H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F6BE1B-9B53-46F4-8F2E-B9968A820704}" type="slidenum">
              <a:rPr lang="hr-HR" smtClean="0">
                <a:solidFill>
                  <a:srgbClr val="000000"/>
                </a:solidFill>
              </a:rPr>
              <a:pPr/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194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9FE455-9D95-46EF-9557-22A3C1BAADF1}" type="datetimeFigureOut">
              <a:rPr lang="hr-HR" smtClean="0">
                <a:solidFill>
                  <a:srgbClr val="000000"/>
                </a:solidFill>
              </a:rPr>
              <a:pPr/>
              <a:t>14.10.2013.</a:t>
            </a:fld>
            <a:endParaRPr lang="hr-H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F6BE1B-9B53-46F4-8F2E-B9968A820704}" type="slidenum">
              <a:rPr lang="hr-HR" smtClean="0">
                <a:solidFill>
                  <a:srgbClr val="000000"/>
                </a:solidFill>
              </a:rPr>
              <a:pPr/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612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r>
              <a:rPr lang="en-US" smtClean="0"/>
              <a:t>Click icon to add clip art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19FE455-9D95-46EF-9557-22A3C1BAADF1}" type="datetimeFigureOut">
              <a:rPr lang="hr-HR" smtClean="0">
                <a:solidFill>
                  <a:srgbClr val="000000"/>
                </a:solidFill>
              </a:rPr>
              <a:pPr/>
              <a:t>14.10.2013.</a:t>
            </a:fld>
            <a:endParaRPr lang="hr-H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DF6BE1B-9B53-46F4-8F2E-B9968A820704}" type="slidenum">
              <a:rPr lang="hr-HR" smtClean="0">
                <a:solidFill>
                  <a:srgbClr val="000000"/>
                </a:solidFill>
              </a:rPr>
              <a:pPr/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076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19FE455-9D95-46EF-9557-22A3C1BAADF1}" type="datetimeFigureOut">
              <a:rPr lang="hr-HR" smtClean="0">
                <a:solidFill>
                  <a:srgbClr val="000000"/>
                </a:solidFill>
              </a:rPr>
              <a:pPr/>
              <a:t>14.10.2013.</a:t>
            </a:fld>
            <a:endParaRPr lang="hr-H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DF6BE1B-9B53-46F4-8F2E-B9968A820704}" type="slidenum">
              <a:rPr lang="hr-HR" smtClean="0">
                <a:solidFill>
                  <a:srgbClr val="000000"/>
                </a:solidFill>
              </a:rPr>
              <a:pPr/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437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9FE455-9D95-46EF-9557-22A3C1BAADF1}" type="datetimeFigureOut">
              <a:rPr lang="hr-HR" smtClean="0">
                <a:solidFill>
                  <a:srgbClr val="000000"/>
                </a:solidFill>
              </a:rPr>
              <a:pPr/>
              <a:t>14.10.2013.</a:t>
            </a:fld>
            <a:endParaRPr lang="hr-H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F6BE1B-9B53-46F4-8F2E-B9968A820704}" type="slidenum">
              <a:rPr lang="hr-HR" smtClean="0">
                <a:solidFill>
                  <a:srgbClr val="000000"/>
                </a:solidFill>
              </a:rPr>
              <a:pPr/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950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9FE455-9D95-46EF-9557-22A3C1BAADF1}" type="datetimeFigureOut">
              <a:rPr lang="hr-HR" smtClean="0">
                <a:solidFill>
                  <a:srgbClr val="000000"/>
                </a:solidFill>
              </a:rPr>
              <a:pPr/>
              <a:t>14.10.2013.</a:t>
            </a:fld>
            <a:endParaRPr lang="hr-H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F6BE1B-9B53-46F4-8F2E-B9968A820704}" type="slidenum">
              <a:rPr lang="hr-HR" smtClean="0">
                <a:solidFill>
                  <a:srgbClr val="000000"/>
                </a:solidFill>
              </a:rPr>
              <a:pPr/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005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9FE455-9D95-46EF-9557-22A3C1BAADF1}" type="datetimeFigureOut">
              <a:rPr lang="hr-HR" smtClean="0">
                <a:solidFill>
                  <a:srgbClr val="000000"/>
                </a:solidFill>
              </a:rPr>
              <a:pPr/>
              <a:t>14.10.2013.</a:t>
            </a:fld>
            <a:endParaRPr lang="hr-H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F6BE1B-9B53-46F4-8F2E-B9968A820704}" type="slidenum">
              <a:rPr lang="hr-HR" smtClean="0">
                <a:solidFill>
                  <a:srgbClr val="000000"/>
                </a:solidFill>
              </a:rPr>
              <a:pPr/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28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9FE455-9D95-46EF-9557-22A3C1BAADF1}" type="datetimeFigureOut">
              <a:rPr lang="hr-HR" smtClean="0">
                <a:solidFill>
                  <a:srgbClr val="000000"/>
                </a:solidFill>
              </a:rPr>
              <a:pPr/>
              <a:t>14.10.2013.</a:t>
            </a:fld>
            <a:endParaRPr lang="hr-H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F6BE1B-9B53-46F4-8F2E-B9968A820704}" type="slidenum">
              <a:rPr lang="hr-HR" smtClean="0">
                <a:solidFill>
                  <a:srgbClr val="000000"/>
                </a:solidFill>
              </a:rPr>
              <a:pPr/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764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9FE455-9D95-46EF-9557-22A3C1BAADF1}" type="datetimeFigureOut">
              <a:rPr lang="hr-HR" smtClean="0">
                <a:solidFill>
                  <a:srgbClr val="000000"/>
                </a:solidFill>
              </a:rPr>
              <a:pPr/>
              <a:t>14.10.2013.</a:t>
            </a:fld>
            <a:endParaRPr lang="hr-H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F6BE1B-9B53-46F4-8F2E-B9968A820704}" type="slidenum">
              <a:rPr lang="hr-HR" smtClean="0">
                <a:solidFill>
                  <a:srgbClr val="000000"/>
                </a:solidFill>
              </a:rPr>
              <a:pPr/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408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9FE455-9D95-46EF-9557-22A3C1BAADF1}" type="datetimeFigureOut">
              <a:rPr lang="hr-HR" smtClean="0">
                <a:solidFill>
                  <a:srgbClr val="000000"/>
                </a:solidFill>
              </a:rPr>
              <a:pPr/>
              <a:t>14.10.2013.</a:t>
            </a:fld>
            <a:endParaRPr lang="hr-H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F6BE1B-9B53-46F4-8F2E-B9968A820704}" type="slidenum">
              <a:rPr lang="hr-HR" smtClean="0">
                <a:solidFill>
                  <a:srgbClr val="000000"/>
                </a:solidFill>
              </a:rPr>
              <a:pPr/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715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9FE455-9D95-46EF-9557-22A3C1BAADF1}" type="datetimeFigureOut">
              <a:rPr lang="hr-HR" smtClean="0">
                <a:solidFill>
                  <a:srgbClr val="000000"/>
                </a:solidFill>
              </a:rPr>
              <a:pPr/>
              <a:t>14.10.2013.</a:t>
            </a:fld>
            <a:endParaRPr lang="hr-H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F6BE1B-9B53-46F4-8F2E-B9968A820704}" type="slidenum">
              <a:rPr lang="hr-HR" smtClean="0">
                <a:solidFill>
                  <a:srgbClr val="000000"/>
                </a:solidFill>
              </a:rPr>
              <a:pPr/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838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9FE455-9D95-46EF-9557-22A3C1BAADF1}" type="datetimeFigureOut">
              <a:rPr lang="hr-HR" smtClean="0">
                <a:solidFill>
                  <a:srgbClr val="000000"/>
                </a:solidFill>
              </a:rPr>
              <a:pPr/>
              <a:t>14.10.2013.</a:t>
            </a:fld>
            <a:endParaRPr lang="hr-H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F6BE1B-9B53-46F4-8F2E-B9968A820704}" type="slidenum">
              <a:rPr lang="hr-HR" smtClean="0">
                <a:solidFill>
                  <a:srgbClr val="000000"/>
                </a:solidFill>
              </a:rPr>
              <a:pPr/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618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>
              <a:solidFill>
                <a:srgbClr val="000000"/>
              </a:solidFill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/>
            </a:lvl1pPr>
          </a:lstStyle>
          <a:p>
            <a:fld id="{119FE455-9D95-46EF-9557-22A3C1BAADF1}" type="datetimeFigureOut">
              <a:rPr lang="hr-HR" smtClean="0">
                <a:solidFill>
                  <a:srgbClr val="000000"/>
                </a:solidFill>
              </a:rPr>
              <a:pPr/>
              <a:t>14.10.2013.</a:t>
            </a:fld>
            <a:endParaRPr lang="hr-HR">
              <a:solidFill>
                <a:srgbClr val="000000"/>
              </a:solidFill>
            </a:endParaRP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/>
            </a:lvl1pPr>
          </a:lstStyle>
          <a:p>
            <a:endParaRPr lang="hr-HR">
              <a:solidFill>
                <a:srgbClr val="000000"/>
              </a:solidFill>
            </a:endParaRPr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/>
            </a:lvl1pPr>
          </a:lstStyle>
          <a:p>
            <a:fld id="{CDF6BE1B-9B53-46F4-8F2E-B9968A820704}" type="slidenum">
              <a:rPr lang="hr-HR" smtClean="0">
                <a:solidFill>
                  <a:srgbClr val="000000"/>
                </a:solidFill>
              </a:rPr>
              <a:pPr/>
              <a:t>‹#›</a:t>
            </a:fld>
            <a:endParaRPr lang="hr-HR">
              <a:solidFill>
                <a:srgbClr val="000000"/>
              </a:solidFill>
            </a:endParaRPr>
          </a:p>
        </p:txBody>
      </p:sp>
      <p:grpSp>
        <p:nvGrpSpPr>
          <p:cNvPr id="81928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81929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>
                <a:solidFill>
                  <a:srgbClr val="000000"/>
                </a:solidFill>
              </a:endParaRPr>
            </a:p>
          </p:txBody>
        </p:sp>
        <p:sp>
          <p:nvSpPr>
            <p:cNvPr id="81930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>
                <a:solidFill>
                  <a:srgbClr val="000000"/>
                </a:solidFill>
              </a:endParaRPr>
            </a:p>
          </p:txBody>
        </p:sp>
        <p:sp>
          <p:nvSpPr>
            <p:cNvPr id="81931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>
                <a:solidFill>
                  <a:srgbClr val="000000"/>
                </a:solidFill>
              </a:endParaRPr>
            </a:p>
          </p:txBody>
        </p:sp>
        <p:sp>
          <p:nvSpPr>
            <p:cNvPr id="81932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>
                <a:solidFill>
                  <a:srgbClr val="000000"/>
                </a:solidFill>
              </a:endParaRPr>
            </a:p>
          </p:txBody>
        </p:sp>
        <p:sp>
          <p:nvSpPr>
            <p:cNvPr id="81933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>
                <a:solidFill>
                  <a:srgbClr val="000000"/>
                </a:solidFill>
              </a:endParaRPr>
            </a:p>
          </p:txBody>
        </p:sp>
        <p:sp>
          <p:nvSpPr>
            <p:cNvPr id="81934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>
                <a:solidFill>
                  <a:srgbClr val="000000"/>
                </a:solidFill>
              </a:endParaRPr>
            </a:p>
          </p:txBody>
        </p:sp>
        <p:sp>
          <p:nvSpPr>
            <p:cNvPr id="81935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>
                <a:solidFill>
                  <a:srgbClr val="000000"/>
                </a:solidFill>
              </a:endParaRPr>
            </a:p>
          </p:txBody>
        </p:sp>
        <p:sp>
          <p:nvSpPr>
            <p:cNvPr id="81936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>
                <a:solidFill>
                  <a:srgbClr val="000000"/>
                </a:solidFill>
              </a:endParaRPr>
            </a:p>
          </p:txBody>
        </p:sp>
        <p:sp>
          <p:nvSpPr>
            <p:cNvPr id="81937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>
                <a:solidFill>
                  <a:srgbClr val="000000"/>
                </a:solidFill>
              </a:endParaRPr>
            </a:p>
          </p:txBody>
        </p:sp>
        <p:sp>
          <p:nvSpPr>
            <p:cNvPr id="81938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>
                <a:solidFill>
                  <a:srgbClr val="000000"/>
                </a:solidFill>
              </a:endParaRPr>
            </a:p>
          </p:txBody>
        </p:sp>
        <p:sp>
          <p:nvSpPr>
            <p:cNvPr id="81939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>
                <a:solidFill>
                  <a:srgbClr val="000000"/>
                </a:solidFill>
              </a:endParaRPr>
            </a:p>
          </p:txBody>
        </p:sp>
        <p:sp>
          <p:nvSpPr>
            <p:cNvPr id="81940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>
                <a:solidFill>
                  <a:srgbClr val="000000"/>
                </a:solidFill>
              </a:endParaRPr>
            </a:p>
          </p:txBody>
        </p:sp>
        <p:sp>
          <p:nvSpPr>
            <p:cNvPr id="81941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>
                <a:solidFill>
                  <a:srgbClr val="000000"/>
                </a:solidFill>
              </a:endParaRPr>
            </a:p>
          </p:txBody>
        </p:sp>
        <p:sp>
          <p:nvSpPr>
            <p:cNvPr id="81942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>
                <a:solidFill>
                  <a:srgbClr val="000000"/>
                </a:solidFill>
              </a:endParaRPr>
            </a:p>
          </p:txBody>
        </p:sp>
        <p:sp>
          <p:nvSpPr>
            <p:cNvPr id="81943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>
                <a:solidFill>
                  <a:srgbClr val="000000"/>
                </a:solidFill>
              </a:endParaRPr>
            </a:p>
          </p:txBody>
        </p:sp>
        <p:sp>
          <p:nvSpPr>
            <p:cNvPr id="81944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>
                <a:solidFill>
                  <a:srgbClr val="000000"/>
                </a:solidFill>
              </a:endParaRPr>
            </a:p>
          </p:txBody>
        </p:sp>
        <p:sp>
          <p:nvSpPr>
            <p:cNvPr id="81945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>
                <a:solidFill>
                  <a:srgbClr val="000000"/>
                </a:solidFill>
              </a:endParaRPr>
            </a:p>
          </p:txBody>
        </p:sp>
        <p:sp>
          <p:nvSpPr>
            <p:cNvPr id="81946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>
                <a:solidFill>
                  <a:srgbClr val="000000"/>
                </a:solidFill>
              </a:endParaRPr>
            </a:p>
          </p:txBody>
        </p:sp>
        <p:sp>
          <p:nvSpPr>
            <p:cNvPr id="81947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>
                <a:solidFill>
                  <a:srgbClr val="000000"/>
                </a:solidFill>
              </a:endParaRPr>
            </a:p>
          </p:txBody>
        </p:sp>
        <p:sp>
          <p:nvSpPr>
            <p:cNvPr id="81948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>
                <a:solidFill>
                  <a:srgbClr val="000000"/>
                </a:solidFill>
              </a:endParaRPr>
            </a:p>
          </p:txBody>
        </p:sp>
        <p:sp>
          <p:nvSpPr>
            <p:cNvPr id="81949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>
                <a:solidFill>
                  <a:srgbClr val="000000"/>
                </a:solidFill>
              </a:endParaRPr>
            </a:p>
          </p:txBody>
        </p:sp>
        <p:sp>
          <p:nvSpPr>
            <p:cNvPr id="81950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>
                <a:solidFill>
                  <a:srgbClr val="000000"/>
                </a:solidFill>
              </a:endParaRPr>
            </a:p>
          </p:txBody>
        </p:sp>
        <p:sp>
          <p:nvSpPr>
            <p:cNvPr id="81951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>
                <a:solidFill>
                  <a:srgbClr val="000000"/>
                </a:solidFill>
              </a:endParaRPr>
            </a:p>
          </p:txBody>
        </p:sp>
        <p:sp>
          <p:nvSpPr>
            <p:cNvPr id="81952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>
                <a:solidFill>
                  <a:srgbClr val="000000"/>
                </a:solidFill>
              </a:endParaRPr>
            </a:p>
          </p:txBody>
        </p:sp>
        <p:sp>
          <p:nvSpPr>
            <p:cNvPr id="81953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>
                <a:solidFill>
                  <a:srgbClr val="000000"/>
                </a:solidFill>
              </a:endParaRPr>
            </a:p>
          </p:txBody>
        </p:sp>
        <p:sp>
          <p:nvSpPr>
            <p:cNvPr id="81954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>
                <a:solidFill>
                  <a:srgbClr val="000000"/>
                </a:solidFill>
              </a:endParaRPr>
            </a:p>
          </p:txBody>
        </p:sp>
        <p:sp>
          <p:nvSpPr>
            <p:cNvPr id="81955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>
                <a:solidFill>
                  <a:srgbClr val="000000"/>
                </a:solidFill>
              </a:endParaRPr>
            </a:p>
          </p:txBody>
        </p:sp>
        <p:sp>
          <p:nvSpPr>
            <p:cNvPr id="81956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>
                <a:solidFill>
                  <a:srgbClr val="000000"/>
                </a:solidFill>
              </a:endParaRPr>
            </a:p>
          </p:txBody>
        </p:sp>
        <p:sp>
          <p:nvSpPr>
            <p:cNvPr id="81957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>
                <a:solidFill>
                  <a:srgbClr val="000000"/>
                </a:solidFill>
              </a:endParaRPr>
            </a:p>
          </p:txBody>
        </p:sp>
        <p:sp>
          <p:nvSpPr>
            <p:cNvPr id="81958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>
                <a:solidFill>
                  <a:srgbClr val="000000"/>
                </a:solidFill>
              </a:endParaRPr>
            </a:p>
          </p:txBody>
        </p:sp>
        <p:sp>
          <p:nvSpPr>
            <p:cNvPr id="81959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9276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832" r:id="rId1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5913" y="188641"/>
            <a:ext cx="6781800" cy="2232248"/>
          </a:xfrm>
        </p:spPr>
        <p:txBody>
          <a:bodyPr/>
          <a:lstStyle/>
          <a:p>
            <a:r>
              <a:rPr lang="hr-HR" sz="2000" dirty="0" smtClean="0">
                <a:solidFill>
                  <a:srgbClr val="330066"/>
                </a:solidFill>
              </a:rPr>
              <a:t>TROMBOFILIJE – PERIMPLANTACIJA I TRUDNOĆA</a:t>
            </a:r>
            <a:br>
              <a:rPr lang="hr-HR" sz="2000" dirty="0" smtClean="0">
                <a:solidFill>
                  <a:srgbClr val="330066"/>
                </a:solidFill>
              </a:rPr>
            </a:br>
            <a:r>
              <a:rPr lang="hr-HR" sz="2000" dirty="0">
                <a:solidFill>
                  <a:srgbClr val="330066"/>
                </a:solidFill>
              </a:rPr>
              <a:t/>
            </a:r>
            <a:br>
              <a:rPr lang="hr-HR" sz="2000" dirty="0">
                <a:solidFill>
                  <a:srgbClr val="330066"/>
                </a:solidFill>
              </a:rPr>
            </a:br>
            <a:r>
              <a:rPr lang="hr-HR" sz="2000" dirty="0" smtClean="0">
                <a:solidFill>
                  <a:srgbClr val="330066"/>
                </a:solidFill>
              </a:rPr>
              <a:t> Pristup </a:t>
            </a:r>
            <a:r>
              <a:rPr lang="hr-HR" sz="2000" dirty="0">
                <a:solidFill>
                  <a:srgbClr val="330066"/>
                </a:solidFill>
              </a:rPr>
              <a:t>bolesnici s poremećajem zgrušavanja krvi – </a:t>
            </a:r>
            <a:br>
              <a:rPr lang="hr-HR" sz="2000" dirty="0">
                <a:solidFill>
                  <a:srgbClr val="330066"/>
                </a:solidFill>
              </a:rPr>
            </a:br>
            <a:r>
              <a:rPr lang="hr-HR" sz="2000" dirty="0">
                <a:solidFill>
                  <a:srgbClr val="330066"/>
                </a:solidFill>
              </a:rPr>
              <a:t>rizici i terapijske opcije </a:t>
            </a:r>
            <a:endParaRPr lang="hr-HR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9312" y="3049588"/>
            <a:ext cx="6386983" cy="2362200"/>
          </a:xfrm>
        </p:spPr>
        <p:txBody>
          <a:bodyPr/>
          <a:lstStyle/>
          <a:p>
            <a:pPr lvl="0">
              <a:buClr>
                <a:srgbClr val="330066"/>
              </a:buClr>
            </a:pPr>
            <a:r>
              <a:rPr lang="hr-HR" sz="2000" b="1" dirty="0">
                <a:solidFill>
                  <a:srgbClr val="000000"/>
                </a:solidFill>
              </a:rPr>
              <a:t>Prof dr </a:t>
            </a:r>
            <a:r>
              <a:rPr lang="hr-HR" sz="2000" b="1" dirty="0" err="1">
                <a:solidFill>
                  <a:srgbClr val="000000"/>
                </a:solidFill>
              </a:rPr>
              <a:t>sc</a:t>
            </a:r>
            <a:r>
              <a:rPr lang="hr-HR" sz="2000" b="1" dirty="0">
                <a:solidFill>
                  <a:srgbClr val="000000"/>
                </a:solidFill>
              </a:rPr>
              <a:t> Silva Zupančić </a:t>
            </a:r>
            <a:r>
              <a:rPr lang="hr-HR" sz="2000" b="1" dirty="0" err="1">
                <a:solidFill>
                  <a:srgbClr val="000000"/>
                </a:solidFill>
              </a:rPr>
              <a:t>Šalek</a:t>
            </a:r>
            <a:endParaRPr lang="hr-HR" sz="2000" b="1" dirty="0">
              <a:solidFill>
                <a:srgbClr val="000000"/>
              </a:solidFill>
            </a:endParaRPr>
          </a:p>
          <a:p>
            <a:pPr lvl="0">
              <a:buClr>
                <a:srgbClr val="330066"/>
              </a:buClr>
            </a:pPr>
            <a:endParaRPr lang="hr-HR" sz="1600" b="1" dirty="0">
              <a:solidFill>
                <a:srgbClr val="000000"/>
              </a:solidFill>
            </a:endParaRPr>
          </a:p>
          <a:p>
            <a:pPr lvl="0">
              <a:buClr>
                <a:srgbClr val="330066"/>
              </a:buClr>
            </a:pPr>
            <a:r>
              <a:rPr lang="hr-HR" sz="1200" b="1" dirty="0">
                <a:solidFill>
                  <a:srgbClr val="000000"/>
                </a:solidFill>
              </a:rPr>
              <a:t>Referentni Centar </a:t>
            </a:r>
            <a:r>
              <a:rPr lang="hr-HR" sz="1200" b="1" dirty="0" smtClean="0">
                <a:solidFill>
                  <a:srgbClr val="000000"/>
                </a:solidFill>
              </a:rPr>
              <a:t>za nasljedne i stečene poremećaje </a:t>
            </a:r>
            <a:r>
              <a:rPr lang="hr-HR" sz="1200" b="1" dirty="0" err="1" smtClean="0">
                <a:solidFill>
                  <a:srgbClr val="000000"/>
                </a:solidFill>
              </a:rPr>
              <a:t>hemostaze</a:t>
            </a:r>
            <a:r>
              <a:rPr lang="hr-HR" sz="1200" b="1" dirty="0" smtClean="0">
                <a:solidFill>
                  <a:srgbClr val="000000"/>
                </a:solidFill>
              </a:rPr>
              <a:t> </a:t>
            </a:r>
          </a:p>
          <a:p>
            <a:pPr lvl="0">
              <a:buClr>
                <a:srgbClr val="330066"/>
              </a:buClr>
            </a:pPr>
            <a:r>
              <a:rPr lang="hr-HR" sz="1200" b="1" dirty="0" smtClean="0">
                <a:solidFill>
                  <a:srgbClr val="000000"/>
                </a:solidFill>
              </a:rPr>
              <a:t>Ministarstva zdravstva i socijalne skrbi Republike Hrvatske</a:t>
            </a:r>
          </a:p>
          <a:p>
            <a:pPr lvl="0">
              <a:buClr>
                <a:srgbClr val="330066"/>
              </a:buClr>
            </a:pPr>
            <a:endParaRPr lang="hr-HR" sz="1200" b="1" dirty="0" smtClean="0">
              <a:solidFill>
                <a:srgbClr val="000000"/>
              </a:solidFill>
            </a:endParaRPr>
          </a:p>
          <a:p>
            <a:pPr lvl="0">
              <a:buClr>
                <a:srgbClr val="330066"/>
              </a:buClr>
            </a:pPr>
            <a:r>
              <a:rPr lang="hr-HR" sz="1100" b="1" dirty="0" smtClean="0">
                <a:solidFill>
                  <a:srgbClr val="000000"/>
                </a:solidFill>
              </a:rPr>
              <a:t>Odjel </a:t>
            </a:r>
            <a:r>
              <a:rPr lang="hr-HR" sz="1100" b="1" dirty="0">
                <a:solidFill>
                  <a:srgbClr val="000000"/>
                </a:solidFill>
              </a:rPr>
              <a:t>za </a:t>
            </a:r>
            <a:r>
              <a:rPr lang="hr-HR" sz="1100" b="1" dirty="0" err="1">
                <a:solidFill>
                  <a:srgbClr val="000000"/>
                </a:solidFill>
              </a:rPr>
              <a:t>hemostazu</a:t>
            </a:r>
            <a:r>
              <a:rPr lang="hr-HR" sz="1100" b="1" dirty="0">
                <a:solidFill>
                  <a:srgbClr val="000000"/>
                </a:solidFill>
              </a:rPr>
              <a:t> i trombozu </a:t>
            </a:r>
            <a:r>
              <a:rPr lang="hr-HR" sz="1100" b="1" dirty="0" smtClean="0">
                <a:solidFill>
                  <a:srgbClr val="000000"/>
                </a:solidFill>
              </a:rPr>
              <a:t>te </a:t>
            </a:r>
            <a:r>
              <a:rPr lang="hr-HR" sz="1100" b="1" dirty="0">
                <a:solidFill>
                  <a:srgbClr val="000000"/>
                </a:solidFill>
              </a:rPr>
              <a:t>benigne bolesti krvotvornog sustava </a:t>
            </a:r>
            <a:endParaRPr lang="hr-HR" sz="1100" b="1" dirty="0" smtClean="0">
              <a:solidFill>
                <a:srgbClr val="000000"/>
              </a:solidFill>
            </a:endParaRPr>
          </a:p>
          <a:p>
            <a:pPr lvl="0">
              <a:buClr>
                <a:srgbClr val="330066"/>
              </a:buClr>
            </a:pPr>
            <a:r>
              <a:rPr lang="hr-HR" sz="1100" b="1" dirty="0" smtClean="0">
                <a:solidFill>
                  <a:srgbClr val="000000"/>
                </a:solidFill>
              </a:rPr>
              <a:t>Zavod </a:t>
            </a:r>
            <a:r>
              <a:rPr lang="hr-HR" sz="1100" b="1" dirty="0">
                <a:solidFill>
                  <a:srgbClr val="000000"/>
                </a:solidFill>
              </a:rPr>
              <a:t>za hematologiju, </a:t>
            </a:r>
            <a:r>
              <a:rPr lang="hr-HR" sz="1100" b="1" dirty="0" smtClean="0">
                <a:solidFill>
                  <a:srgbClr val="000000"/>
                </a:solidFill>
              </a:rPr>
              <a:t>Klinika </a:t>
            </a:r>
            <a:r>
              <a:rPr lang="hr-HR" sz="1100" b="1" dirty="0">
                <a:solidFill>
                  <a:srgbClr val="000000"/>
                </a:solidFill>
              </a:rPr>
              <a:t>za </a:t>
            </a:r>
            <a:r>
              <a:rPr lang="hr-HR" sz="1100" b="1" dirty="0" smtClean="0">
                <a:solidFill>
                  <a:srgbClr val="000000"/>
                </a:solidFill>
              </a:rPr>
              <a:t>Internu </a:t>
            </a:r>
            <a:r>
              <a:rPr lang="hr-HR" sz="1100" b="1" dirty="0">
                <a:solidFill>
                  <a:srgbClr val="000000"/>
                </a:solidFill>
              </a:rPr>
              <a:t>medicinu </a:t>
            </a:r>
            <a:r>
              <a:rPr lang="hr-HR" sz="1100" b="1" dirty="0" smtClean="0">
                <a:solidFill>
                  <a:srgbClr val="000000"/>
                </a:solidFill>
              </a:rPr>
              <a:t> KBC  Zagreb </a:t>
            </a:r>
          </a:p>
          <a:p>
            <a:pPr lvl="0" algn="l" fontAlgn="auto">
              <a:spcAft>
                <a:spcPts val="0"/>
              </a:spcAft>
              <a:buClr>
                <a:srgbClr val="93A299"/>
              </a:buClr>
              <a:buSzPct val="85000"/>
            </a:pPr>
            <a:r>
              <a:rPr lang="hr-HR" sz="1100" dirty="0" smtClean="0">
                <a:solidFill>
                  <a:srgbClr val="000000"/>
                </a:solidFill>
              </a:rPr>
              <a:t>	                     </a:t>
            </a:r>
            <a:r>
              <a:rPr lang="hr-HR" sz="1100" b="1" dirty="0" smtClean="0">
                <a:solidFill>
                  <a:srgbClr val="000000"/>
                </a:solidFill>
              </a:rPr>
              <a:t>Medicinski </a:t>
            </a:r>
            <a:r>
              <a:rPr lang="hr-HR" sz="1100" b="1" dirty="0">
                <a:solidFill>
                  <a:srgbClr val="000000"/>
                </a:solidFill>
              </a:rPr>
              <a:t>fakultet Sveučilišta </a:t>
            </a:r>
            <a:r>
              <a:rPr lang="hr-HR" sz="1100" b="1" dirty="0" smtClean="0">
                <a:solidFill>
                  <a:srgbClr val="000000"/>
                </a:solidFill>
              </a:rPr>
              <a:t>„</a:t>
            </a:r>
            <a:r>
              <a:rPr lang="hr-HR" sz="1100" b="1" dirty="0">
                <a:solidFill>
                  <a:srgbClr val="000000"/>
                </a:solidFill>
              </a:rPr>
              <a:t>Josip Juraj Strossmayer” u Osijeku </a:t>
            </a:r>
            <a:r>
              <a:rPr lang="hr-HR" sz="1100" b="1" dirty="0" smtClean="0">
                <a:solidFill>
                  <a:srgbClr val="000000"/>
                </a:solidFill>
              </a:rPr>
              <a:t>			          </a:t>
            </a:r>
            <a:r>
              <a:rPr lang="hr-HR" sz="1100" b="1" dirty="0">
                <a:solidFill>
                  <a:srgbClr val="000000"/>
                </a:solidFill>
              </a:rPr>
              <a:t> </a:t>
            </a:r>
            <a:r>
              <a:rPr lang="hr-HR" sz="1100" b="1" dirty="0" smtClean="0">
                <a:solidFill>
                  <a:srgbClr val="000000"/>
                </a:solidFill>
              </a:rPr>
              <a:t>        Medicinski </a:t>
            </a:r>
            <a:r>
              <a:rPr lang="hr-HR" sz="1100" b="1" dirty="0">
                <a:solidFill>
                  <a:srgbClr val="000000"/>
                </a:solidFill>
              </a:rPr>
              <a:t>fakultet Sveučilišta u Zagrebu </a:t>
            </a:r>
          </a:p>
          <a:p>
            <a:pPr lvl="0">
              <a:buClr>
                <a:srgbClr val="330066"/>
              </a:buClr>
            </a:pPr>
            <a:endParaRPr lang="hr-HR" sz="1400" b="1" dirty="0">
              <a:solidFill>
                <a:srgbClr val="000000"/>
              </a:solidFill>
            </a:endParaRPr>
          </a:p>
          <a:p>
            <a:pPr lvl="0">
              <a:buClr>
                <a:srgbClr val="330066"/>
              </a:buClr>
            </a:pPr>
            <a:r>
              <a:rPr lang="hr-HR" sz="1200" b="1" dirty="0" smtClean="0">
                <a:solidFill>
                  <a:srgbClr val="000000"/>
                </a:solidFill>
              </a:rPr>
              <a:t> </a:t>
            </a:r>
            <a:endParaRPr lang="hr-HR" sz="1200" b="1" dirty="0">
              <a:solidFill>
                <a:srgbClr val="000000"/>
              </a:solidFill>
            </a:endParaRPr>
          </a:p>
          <a:p>
            <a:pPr lvl="0">
              <a:buClr>
                <a:srgbClr val="330066"/>
              </a:buClr>
            </a:pPr>
            <a:endParaRPr lang="hr-HR" sz="1200" b="1" dirty="0">
              <a:solidFill>
                <a:srgbClr val="000000"/>
              </a:solidFill>
            </a:endParaRPr>
          </a:p>
          <a:p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4" name="TextBox 3"/>
          <p:cNvSpPr txBox="1"/>
          <p:nvPr/>
        </p:nvSpPr>
        <p:spPr>
          <a:xfrm>
            <a:off x="2123728" y="6093296"/>
            <a:ext cx="51845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sz="800" dirty="0" smtClean="0">
                <a:solidFill>
                  <a:srgbClr val="292934"/>
                </a:solidFill>
              </a:rPr>
              <a:t>IX </a:t>
            </a:r>
            <a:r>
              <a:rPr lang="hr-HR" sz="800" dirty="0">
                <a:solidFill>
                  <a:srgbClr val="292934"/>
                </a:solidFill>
              </a:rPr>
              <a:t>hrvatski kongres o ginekološkoj endokrinologiji, humanoj reprodukciji i </a:t>
            </a:r>
            <a:r>
              <a:rPr lang="hr-HR" sz="800" dirty="0" smtClean="0">
                <a:solidFill>
                  <a:srgbClr val="292934"/>
                </a:solidFill>
              </a:rPr>
              <a:t>menopauzi, Brijuni</a:t>
            </a:r>
            <a:r>
              <a:rPr lang="hr-HR" sz="800" dirty="0">
                <a:solidFill>
                  <a:srgbClr val="292934"/>
                </a:solidFill>
              </a:rPr>
              <a:t>, 05-08.09.2013.. </a:t>
            </a:r>
            <a:r>
              <a:rPr lang="hr-HR" sz="800" dirty="0" smtClean="0">
                <a:solidFill>
                  <a:srgbClr val="000000"/>
                </a:solidFill>
              </a:rPr>
              <a:t>. </a:t>
            </a:r>
            <a:endParaRPr lang="hr-HR" sz="800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065" y="5229200"/>
            <a:ext cx="82867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373217"/>
            <a:ext cx="792163" cy="624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373217"/>
            <a:ext cx="792163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249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3"/>
          <p:cNvSpPr>
            <a:spLocks noChangeShapeType="1"/>
          </p:cNvSpPr>
          <p:nvPr/>
        </p:nvSpPr>
        <p:spPr bwMode="auto">
          <a:xfrm>
            <a:off x="1066800" y="3276600"/>
            <a:ext cx="7391400" cy="0"/>
          </a:xfrm>
          <a:prstGeom prst="line">
            <a:avLst/>
          </a:prstGeom>
          <a:noFill/>
          <a:ln w="57150">
            <a:solidFill>
              <a:srgbClr val="FF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r-HR" sz="24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2209800" y="5784850"/>
            <a:ext cx="1620957" cy="510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</a:pPr>
            <a:r>
              <a:rPr lang="hr-HR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Dob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/</a:t>
            </a:r>
            <a:r>
              <a:rPr lang="hr-HR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Bolest</a:t>
            </a:r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8196" name="Line 5"/>
          <p:cNvSpPr>
            <a:spLocks noChangeShapeType="1"/>
          </p:cNvSpPr>
          <p:nvPr/>
        </p:nvSpPr>
        <p:spPr bwMode="auto">
          <a:xfrm>
            <a:off x="3779912" y="6237312"/>
            <a:ext cx="15240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r-HR" sz="24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19814" name="Line 6"/>
          <p:cNvSpPr>
            <a:spLocks noChangeShapeType="1"/>
          </p:cNvSpPr>
          <p:nvPr/>
        </p:nvSpPr>
        <p:spPr bwMode="auto">
          <a:xfrm flipV="1">
            <a:off x="1066800" y="4953000"/>
            <a:ext cx="1828800" cy="38100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r-HR" sz="24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198" name="Rectangle 9"/>
          <p:cNvSpPr>
            <a:spLocks noChangeArrowheads="1"/>
          </p:cNvSpPr>
          <p:nvPr/>
        </p:nvSpPr>
        <p:spPr bwMode="auto">
          <a:xfrm>
            <a:off x="1219200" y="2698750"/>
            <a:ext cx="3033395" cy="440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</a:pPr>
            <a:r>
              <a:rPr lang="hr-HR" sz="2000" b="1" dirty="0" smtClean="0">
                <a:solidFill>
                  <a:srgbClr val="FF3300"/>
                </a:solidFill>
                <a:latin typeface="Times New Roman" pitchFamily="18" charset="0"/>
              </a:rPr>
              <a:t>Granica pojave tromboze </a:t>
            </a:r>
            <a:endParaRPr lang="en-US" sz="2000" b="1" dirty="0" smtClean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8199" name="Rectangle 10"/>
          <p:cNvSpPr>
            <a:spLocks noChangeArrowheads="1"/>
          </p:cNvSpPr>
          <p:nvPr/>
        </p:nvSpPr>
        <p:spPr bwMode="auto">
          <a:xfrm rot="-5400000">
            <a:off x="-433728" y="3990407"/>
            <a:ext cx="2007281" cy="43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</a:pPr>
            <a:r>
              <a:rPr lang="hr-HR" sz="2000" b="1" dirty="0" smtClean="0">
                <a:solidFill>
                  <a:schemeClr val="accent6">
                    <a:lumMod val="50000"/>
                  </a:schemeClr>
                </a:solidFill>
              </a:rPr>
              <a:t>Rizik tromboze</a:t>
            </a:r>
            <a:endParaRPr lang="en-US" sz="20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200" name="Line 11"/>
          <p:cNvSpPr>
            <a:spLocks noChangeShapeType="1"/>
          </p:cNvSpPr>
          <p:nvPr/>
        </p:nvSpPr>
        <p:spPr bwMode="auto">
          <a:xfrm flipV="1">
            <a:off x="609600" y="2057400"/>
            <a:ext cx="0" cy="914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r-HR" sz="24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19820" name="Line 12"/>
          <p:cNvSpPr>
            <a:spLocks noChangeShapeType="1"/>
          </p:cNvSpPr>
          <p:nvPr/>
        </p:nvSpPr>
        <p:spPr bwMode="auto">
          <a:xfrm flipV="1">
            <a:off x="2895600" y="4572000"/>
            <a:ext cx="1828800" cy="38100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r-HR" sz="24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19821" name="Line 13"/>
          <p:cNvSpPr>
            <a:spLocks noChangeShapeType="1"/>
          </p:cNvSpPr>
          <p:nvPr/>
        </p:nvSpPr>
        <p:spPr bwMode="auto">
          <a:xfrm flipV="1">
            <a:off x="4724400" y="4191000"/>
            <a:ext cx="1828800" cy="38100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r-HR" sz="24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19822" name="Line 14"/>
          <p:cNvSpPr>
            <a:spLocks noChangeShapeType="1"/>
          </p:cNvSpPr>
          <p:nvPr/>
        </p:nvSpPr>
        <p:spPr bwMode="auto">
          <a:xfrm flipV="1">
            <a:off x="6477000" y="3824288"/>
            <a:ext cx="1828800" cy="38100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r-HR" sz="24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19823" name="Line 15"/>
          <p:cNvSpPr>
            <a:spLocks noChangeShapeType="1"/>
          </p:cNvSpPr>
          <p:nvPr/>
        </p:nvSpPr>
        <p:spPr bwMode="auto">
          <a:xfrm flipV="1">
            <a:off x="4724400" y="3200400"/>
            <a:ext cx="220980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r-HR" sz="24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5927725" y="2144713"/>
            <a:ext cx="1570038" cy="2206625"/>
            <a:chOff x="3734" y="1063"/>
            <a:chExt cx="989" cy="1390"/>
          </a:xfrm>
        </p:grpSpPr>
        <p:sp>
          <p:nvSpPr>
            <p:cNvPr id="8213" name="Freeform 17"/>
            <p:cNvSpPr>
              <a:spLocks/>
            </p:cNvSpPr>
            <p:nvPr/>
          </p:nvSpPr>
          <p:spPr bwMode="auto">
            <a:xfrm rot="10339474">
              <a:off x="3734" y="1063"/>
              <a:ext cx="336" cy="576"/>
            </a:xfrm>
            <a:custGeom>
              <a:avLst/>
              <a:gdLst>
                <a:gd name="T0" fmla="*/ 0 w 240"/>
                <a:gd name="T1" fmla="*/ 0 h 432"/>
                <a:gd name="T2" fmla="*/ 134 w 240"/>
                <a:gd name="T3" fmla="*/ 448 h 432"/>
                <a:gd name="T4" fmla="*/ 202 w 240"/>
                <a:gd name="T5" fmla="*/ 192 h 432"/>
                <a:gd name="T6" fmla="*/ 336 w 240"/>
                <a:gd name="T7" fmla="*/ 576 h 4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0" h="432">
                  <a:moveTo>
                    <a:pt x="0" y="0"/>
                  </a:moveTo>
                  <a:lnTo>
                    <a:pt x="96" y="336"/>
                  </a:lnTo>
                  <a:lnTo>
                    <a:pt x="144" y="144"/>
                  </a:lnTo>
                  <a:lnTo>
                    <a:pt x="240" y="432"/>
                  </a:lnTo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r-HR" sz="2400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8214" name="Freeform 18"/>
            <p:cNvSpPr>
              <a:spLocks/>
            </p:cNvSpPr>
            <p:nvPr/>
          </p:nvSpPr>
          <p:spPr bwMode="auto">
            <a:xfrm rot="1422876">
              <a:off x="4106" y="1925"/>
              <a:ext cx="288" cy="528"/>
            </a:xfrm>
            <a:custGeom>
              <a:avLst/>
              <a:gdLst>
                <a:gd name="T0" fmla="*/ 0 w 240"/>
                <a:gd name="T1" fmla="*/ 0 h 432"/>
                <a:gd name="T2" fmla="*/ 115 w 240"/>
                <a:gd name="T3" fmla="*/ 411 h 432"/>
                <a:gd name="T4" fmla="*/ 173 w 240"/>
                <a:gd name="T5" fmla="*/ 176 h 432"/>
                <a:gd name="T6" fmla="*/ 288 w 240"/>
                <a:gd name="T7" fmla="*/ 528 h 4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0" h="432">
                  <a:moveTo>
                    <a:pt x="0" y="0"/>
                  </a:moveTo>
                  <a:lnTo>
                    <a:pt x="96" y="336"/>
                  </a:lnTo>
                  <a:lnTo>
                    <a:pt x="144" y="144"/>
                  </a:lnTo>
                  <a:lnTo>
                    <a:pt x="240" y="432"/>
                  </a:lnTo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r-HR" sz="2400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8215" name="Freeform 19"/>
            <p:cNvSpPr>
              <a:spLocks/>
            </p:cNvSpPr>
            <p:nvPr/>
          </p:nvSpPr>
          <p:spPr bwMode="auto">
            <a:xfrm rot="-7575084">
              <a:off x="4291" y="1066"/>
              <a:ext cx="288" cy="576"/>
            </a:xfrm>
            <a:custGeom>
              <a:avLst/>
              <a:gdLst>
                <a:gd name="T0" fmla="*/ 0 w 240"/>
                <a:gd name="T1" fmla="*/ 0 h 432"/>
                <a:gd name="T2" fmla="*/ 115 w 240"/>
                <a:gd name="T3" fmla="*/ 448 h 432"/>
                <a:gd name="T4" fmla="*/ 173 w 240"/>
                <a:gd name="T5" fmla="*/ 192 h 432"/>
                <a:gd name="T6" fmla="*/ 288 w 240"/>
                <a:gd name="T7" fmla="*/ 576 h 4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0" h="432">
                  <a:moveTo>
                    <a:pt x="0" y="0"/>
                  </a:moveTo>
                  <a:lnTo>
                    <a:pt x="96" y="336"/>
                  </a:lnTo>
                  <a:lnTo>
                    <a:pt x="144" y="144"/>
                  </a:lnTo>
                  <a:lnTo>
                    <a:pt x="240" y="432"/>
                  </a:lnTo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r-HR" sz="2400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8216" name="Oval 20"/>
            <p:cNvSpPr>
              <a:spLocks noChangeArrowheads="1"/>
            </p:cNvSpPr>
            <p:nvPr/>
          </p:nvSpPr>
          <p:spPr bwMode="auto">
            <a:xfrm>
              <a:off x="4080" y="1632"/>
              <a:ext cx="240" cy="240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r-HR" sz="2400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119829" name="Line 21"/>
          <p:cNvSpPr>
            <a:spLocks noChangeShapeType="1"/>
          </p:cNvSpPr>
          <p:nvPr/>
        </p:nvSpPr>
        <p:spPr bwMode="auto">
          <a:xfrm flipV="1">
            <a:off x="1066800" y="4038600"/>
            <a:ext cx="1828800" cy="381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r-HR" sz="24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19830" name="Line 22"/>
          <p:cNvSpPr>
            <a:spLocks noChangeShapeType="1"/>
          </p:cNvSpPr>
          <p:nvPr/>
        </p:nvSpPr>
        <p:spPr bwMode="auto">
          <a:xfrm flipV="1">
            <a:off x="2895600" y="3657600"/>
            <a:ext cx="1828800" cy="381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r-HR" sz="24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19831" name="Text Box 23"/>
          <p:cNvSpPr txBox="1">
            <a:spLocks noChangeArrowheads="1"/>
          </p:cNvSpPr>
          <p:nvPr/>
        </p:nvSpPr>
        <p:spPr bwMode="auto">
          <a:xfrm>
            <a:off x="952500" y="3429000"/>
            <a:ext cx="4038600" cy="6930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lIns="90488" tIns="44450" rIns="90488" bIns="44450">
            <a:spAutoFit/>
          </a:bodyPr>
          <a:lstStyle>
            <a:lvl1pPr marL="679450" indent="-457200">
              <a:tabLst>
                <a:tab pos="9683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9683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9683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9683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9683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683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683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683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683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>
                <a:srgbClr val="003300"/>
              </a:buClr>
            </a:pPr>
            <a:r>
              <a:rPr lang="hr-HR" sz="1400" b="1" dirty="0" smtClean="0">
                <a:cs typeface="Times New Roman" pitchFamily="18" charset="0"/>
              </a:rPr>
              <a:t>Nasljedna </a:t>
            </a:r>
            <a:r>
              <a:rPr lang="hr-HR" sz="1400" b="1" dirty="0" err="1" smtClean="0">
                <a:cs typeface="Times New Roman" pitchFamily="18" charset="0"/>
              </a:rPr>
              <a:t>trombofilija</a:t>
            </a:r>
            <a:endParaRPr lang="en-US" sz="1400" b="1" dirty="0" smtClean="0">
              <a:cs typeface="Times New Roman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3300"/>
              </a:buClr>
            </a:pPr>
            <a:r>
              <a:rPr lang="hr-HR" sz="1400" b="1" dirty="0" err="1" smtClean="0">
                <a:cs typeface="Times New Roman" pitchFamily="18" charset="0"/>
              </a:rPr>
              <a:t>npr</a:t>
            </a:r>
            <a:r>
              <a:rPr lang="hr-HR" sz="1400" b="1" dirty="0" smtClean="0">
                <a:cs typeface="Times New Roman" pitchFamily="18" charset="0"/>
              </a:rPr>
              <a:t>. </a:t>
            </a:r>
            <a:r>
              <a:rPr lang="en-US" sz="1400" b="1" dirty="0" err="1" smtClean="0">
                <a:cs typeface="Times New Roman" pitchFamily="18" charset="0"/>
              </a:rPr>
              <a:t>FVLeiden</a:t>
            </a:r>
            <a:endParaRPr lang="en-US" sz="1400" b="1" dirty="0" smtClean="0">
              <a:cs typeface="Times New Roman" pitchFamily="18" charset="0"/>
            </a:endParaRPr>
          </a:p>
        </p:txBody>
      </p:sp>
      <p:sp>
        <p:nvSpPr>
          <p:cNvPr id="8209" name="Line 24"/>
          <p:cNvSpPr>
            <a:spLocks noChangeShapeType="1"/>
          </p:cNvSpPr>
          <p:nvPr/>
        </p:nvSpPr>
        <p:spPr bwMode="auto">
          <a:xfrm>
            <a:off x="1066800" y="2133600"/>
            <a:ext cx="0" cy="358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r-HR" sz="24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210" name="Line 25"/>
          <p:cNvSpPr>
            <a:spLocks noChangeShapeType="1"/>
          </p:cNvSpPr>
          <p:nvPr/>
        </p:nvSpPr>
        <p:spPr bwMode="auto">
          <a:xfrm>
            <a:off x="1066800" y="5715000"/>
            <a:ext cx="7543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r-HR" sz="24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19834" name="Rectangle 26"/>
          <p:cNvSpPr>
            <a:spLocks noGrp="1" noChangeArrowheads="1"/>
          </p:cNvSpPr>
          <p:nvPr>
            <p:ph type="title"/>
          </p:nvPr>
        </p:nvSpPr>
        <p:spPr>
          <a:xfrm>
            <a:off x="1219200" y="122238"/>
            <a:ext cx="6781800" cy="1794594"/>
          </a:xfrm>
        </p:spPr>
        <p:txBody>
          <a:bodyPr/>
          <a:lstStyle/>
          <a:p>
            <a:pPr>
              <a:defRPr/>
            </a:pPr>
            <a:r>
              <a:rPr lang="en-US" sz="3200" dirty="0" err="1" smtClean="0"/>
              <a:t>Intera</a:t>
            </a:r>
            <a:r>
              <a:rPr lang="hr-HR" sz="3200" dirty="0" err="1" smtClean="0"/>
              <a:t>kcije</a:t>
            </a:r>
            <a:r>
              <a:rPr lang="hr-HR" sz="3200" dirty="0" smtClean="0"/>
              <a:t> nasljednih i stečenih faktora rizika </a:t>
            </a:r>
            <a:endParaRPr lang="en-US" sz="3200" dirty="0" smtClean="0"/>
          </a:p>
        </p:txBody>
      </p:sp>
      <p:sp>
        <p:nvSpPr>
          <p:cNvPr id="8212" name="Text Box 27"/>
          <p:cNvSpPr txBox="1">
            <a:spLocks noChangeArrowheads="1"/>
          </p:cNvSpPr>
          <p:nvPr/>
        </p:nvSpPr>
        <p:spPr bwMode="auto">
          <a:xfrm>
            <a:off x="1032409" y="6396224"/>
            <a:ext cx="2536144" cy="33855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r-HR" sz="1200" dirty="0" smtClean="0">
                <a:solidFill>
                  <a:srgbClr val="FFFFFF"/>
                </a:solidFill>
              </a:rPr>
              <a:t>Zahvalnošću </a:t>
            </a:r>
            <a:r>
              <a:rPr lang="en-US" sz="1200" dirty="0" smtClean="0">
                <a:solidFill>
                  <a:srgbClr val="FFFFFF"/>
                </a:solidFill>
              </a:rPr>
              <a:t> S. </a:t>
            </a:r>
            <a:r>
              <a:rPr lang="en-US" sz="1200" dirty="0" err="1" smtClean="0">
                <a:solidFill>
                  <a:srgbClr val="FFFFFF"/>
                </a:solidFill>
              </a:rPr>
              <a:t>Cataland</a:t>
            </a:r>
            <a:r>
              <a:rPr lang="en-US" sz="1200" dirty="0" smtClean="0">
                <a:solidFill>
                  <a:srgbClr val="FFFFFF"/>
                </a:solidFill>
              </a:rPr>
              <a:t> &amp; E. </a:t>
            </a:r>
            <a:r>
              <a:rPr lang="en-US" sz="1200" dirty="0" err="1" smtClean="0">
                <a:solidFill>
                  <a:srgbClr val="FFFFFF"/>
                </a:solidFill>
              </a:rPr>
              <a:t>Varga</a:t>
            </a:r>
            <a:r>
              <a:rPr lang="en-US" sz="1600" dirty="0" smtClean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420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4" grpId="0" animBg="1"/>
      <p:bldP spid="119820" grpId="0" animBg="1"/>
      <p:bldP spid="119821" grpId="0" animBg="1"/>
      <p:bldP spid="119822" grpId="0" animBg="1"/>
      <p:bldP spid="119823" grpId="0" animBg="1"/>
      <p:bldP spid="119829" grpId="0" animBg="1"/>
      <p:bldP spid="119830" grpId="0" animBg="1"/>
      <p:bldP spid="119831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dirty="0" smtClean="0"/>
              <a:t>POVEZANOST TROMBOFILIJA I OBSTETRIČKIH KOMPLIKACIJA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7560839" cy="6279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6453336"/>
            <a:ext cx="27363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 dirty="0" err="1" smtClean="0"/>
              <a:t>Kupfermink</a:t>
            </a:r>
            <a:r>
              <a:rPr lang="hr-HR" sz="900" dirty="0" smtClean="0"/>
              <a:t>, NEJM 1999</a:t>
            </a:r>
            <a:endParaRPr lang="hr-HR" sz="900" dirty="0"/>
          </a:p>
        </p:txBody>
      </p:sp>
    </p:spTree>
    <p:extLst>
      <p:ext uri="{BB962C8B-B14F-4D97-AF65-F5344CB8AC3E}">
        <p14:creationId xmlns:p14="http://schemas.microsoft.com/office/powerpoint/2010/main" val="398230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650578"/>
          </a:xfrm>
        </p:spPr>
        <p:txBody>
          <a:bodyPr/>
          <a:lstStyle/>
          <a:p>
            <a:r>
              <a:rPr lang="hr-HR" sz="2800" dirty="0" smtClean="0"/>
              <a:t>POVEZANOST TROMBOFILIJA I KOMPLIKACIJA TRUDNOĆE </a:t>
            </a:r>
            <a:endParaRPr lang="hr-HR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20889"/>
            <a:ext cx="8229600" cy="247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5445224"/>
            <a:ext cx="53285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 dirty="0" err="1" smtClean="0"/>
              <a:t>Roger</a:t>
            </a:r>
            <a:r>
              <a:rPr lang="hr-HR" sz="900" dirty="0" smtClean="0"/>
              <a:t> M, </a:t>
            </a:r>
            <a:r>
              <a:rPr lang="hr-HR" sz="900" dirty="0" err="1" smtClean="0"/>
              <a:t>Obstet</a:t>
            </a:r>
            <a:r>
              <a:rPr lang="hr-HR" sz="900" dirty="0" smtClean="0"/>
              <a:t> </a:t>
            </a:r>
            <a:r>
              <a:rPr lang="hr-HR" sz="900" dirty="0" err="1" smtClean="0"/>
              <a:t>and</a:t>
            </a:r>
            <a:r>
              <a:rPr lang="hr-HR" sz="900" dirty="0" smtClean="0"/>
              <a:t> </a:t>
            </a:r>
            <a:r>
              <a:rPr lang="hr-HR" sz="900" dirty="0" err="1" smtClean="0"/>
              <a:t>Gynec</a:t>
            </a:r>
            <a:r>
              <a:rPr lang="hr-HR" sz="900" dirty="0" smtClean="0"/>
              <a:t> 112, 2, 2008</a:t>
            </a:r>
            <a:endParaRPr lang="hr-HR" sz="900" dirty="0"/>
          </a:p>
        </p:txBody>
      </p:sp>
    </p:spTree>
    <p:extLst>
      <p:ext uri="{BB962C8B-B14F-4D97-AF65-F5344CB8AC3E}">
        <p14:creationId xmlns:p14="http://schemas.microsoft.com/office/powerpoint/2010/main" val="45265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122238"/>
            <a:ext cx="6813376" cy="1295400"/>
          </a:xfrm>
        </p:spPr>
        <p:txBody>
          <a:bodyPr/>
          <a:lstStyle/>
          <a:p>
            <a:r>
              <a:rPr lang="hr-HR" sz="2400" dirty="0" smtClean="0"/>
              <a:t>UTJEČE LI STANJE TROMBOFILIJE NA TIJEK TRUDNOĆE?</a:t>
            </a:r>
            <a:endParaRPr lang="hr-H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719263"/>
            <a:ext cx="7571184" cy="3005881"/>
          </a:xfrm>
        </p:spPr>
        <p:txBody>
          <a:bodyPr/>
          <a:lstStyle/>
          <a:p>
            <a:r>
              <a:rPr lang="hr-HR" sz="2400" dirty="0" err="1" smtClean="0"/>
              <a:t>Tromboembolizam</a:t>
            </a:r>
            <a:r>
              <a:rPr lang="hr-HR" sz="2400" dirty="0" smtClean="0"/>
              <a:t> </a:t>
            </a:r>
          </a:p>
          <a:p>
            <a:pPr marL="344487" lvl="1" indent="0">
              <a:buNone/>
            </a:pPr>
            <a:endParaRPr lang="hr-HR" sz="2000" dirty="0" smtClean="0"/>
          </a:p>
          <a:p>
            <a:r>
              <a:rPr lang="hr-HR" sz="2400" dirty="0" smtClean="0"/>
              <a:t>Relativno česti </a:t>
            </a:r>
            <a:r>
              <a:rPr lang="hr-HR" sz="2400" dirty="0" err="1" smtClean="0"/>
              <a:t>opstetrički</a:t>
            </a:r>
            <a:r>
              <a:rPr lang="hr-HR" sz="2400" dirty="0" smtClean="0"/>
              <a:t> problemi </a:t>
            </a:r>
          </a:p>
          <a:p>
            <a:pPr lvl="1"/>
            <a:r>
              <a:rPr lang="hr-HR" sz="2000" dirty="0" smtClean="0"/>
              <a:t>Opetovani, spontani  pobačaji</a:t>
            </a:r>
          </a:p>
          <a:p>
            <a:pPr lvl="1"/>
            <a:r>
              <a:rPr lang="hr-HR" sz="2000" dirty="0" smtClean="0"/>
              <a:t>Teški </a:t>
            </a:r>
            <a:r>
              <a:rPr lang="hr-HR" sz="2000" dirty="0" err="1" smtClean="0"/>
              <a:t>intrauterini</a:t>
            </a:r>
            <a:r>
              <a:rPr lang="hr-HR" sz="2000" dirty="0" smtClean="0"/>
              <a:t> zastoj rasta (IUGR)</a:t>
            </a:r>
          </a:p>
          <a:p>
            <a:pPr lvl="1"/>
            <a:r>
              <a:rPr lang="hr-HR" sz="2000" dirty="0" err="1" smtClean="0"/>
              <a:t>Preeklampsija</a:t>
            </a:r>
            <a:r>
              <a:rPr lang="hr-HR" sz="2000" dirty="0" smtClean="0"/>
              <a:t> </a:t>
            </a:r>
          </a:p>
          <a:p>
            <a:pPr lvl="1"/>
            <a:r>
              <a:rPr lang="hr-HR" sz="2000" dirty="0" err="1" smtClean="0"/>
              <a:t>Abrupcija</a:t>
            </a:r>
            <a:r>
              <a:rPr lang="hr-HR" sz="2000" dirty="0" smtClean="0"/>
              <a:t>  posteljice </a:t>
            </a:r>
          </a:p>
          <a:p>
            <a:pPr marL="344487" lvl="1" indent="0">
              <a:buNone/>
            </a:pPr>
            <a:endParaRPr lang="hr-HR" dirty="0"/>
          </a:p>
          <a:p>
            <a:pPr marL="344487" lvl="1" indent="0">
              <a:buNone/>
            </a:pPr>
            <a:endParaRPr lang="hr-HR" dirty="0" smtClean="0"/>
          </a:p>
          <a:p>
            <a:pPr lvl="1"/>
            <a:endParaRPr lang="hr-HR" dirty="0" smtClean="0"/>
          </a:p>
          <a:p>
            <a:pPr marL="344487" lvl="1" indent="0">
              <a:buNone/>
            </a:pPr>
            <a:endParaRPr lang="hr-HR" dirty="0"/>
          </a:p>
        </p:txBody>
      </p:sp>
      <p:sp>
        <p:nvSpPr>
          <p:cNvPr id="4" name="TextBox 3"/>
          <p:cNvSpPr txBox="1"/>
          <p:nvPr/>
        </p:nvSpPr>
        <p:spPr>
          <a:xfrm>
            <a:off x="1115616" y="5013176"/>
            <a:ext cx="802838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dirty="0" smtClean="0"/>
              <a:t>Mnoge žene s </a:t>
            </a:r>
            <a:r>
              <a:rPr lang="hr-HR" dirty="0" err="1" smtClean="0"/>
              <a:t>trombofilijom</a:t>
            </a:r>
            <a:r>
              <a:rPr lang="hr-HR" dirty="0" smtClean="0"/>
              <a:t> imaju normalan tijek trudnoće </a:t>
            </a:r>
          </a:p>
          <a:p>
            <a:pPr>
              <a:buFont typeface="Arial" pitchFamily="34" charset="0"/>
              <a:buChar char="•"/>
            </a:pPr>
            <a:r>
              <a:rPr lang="hr-HR" dirty="0" err="1" smtClean="0"/>
              <a:t>Opstetričke</a:t>
            </a:r>
            <a:r>
              <a:rPr lang="hr-HR" dirty="0" smtClean="0"/>
              <a:t> komplikacije u ranijim trudnoćama imaju veću </a:t>
            </a:r>
            <a:r>
              <a:rPr lang="hr-HR" dirty="0" err="1" smtClean="0"/>
              <a:t>prediktivnu</a:t>
            </a:r>
            <a:r>
              <a:rPr lang="hr-HR" dirty="0" smtClean="0"/>
              <a:t> vrijednost  za slijedeću trudnoću nego  sama </a:t>
            </a:r>
            <a:r>
              <a:rPr lang="hr-HR" dirty="0" err="1" smtClean="0"/>
              <a:t>trombofilija</a:t>
            </a:r>
            <a:r>
              <a:rPr lang="hr-HR" dirty="0" smtClean="0"/>
              <a:t> (</a:t>
            </a:r>
            <a:r>
              <a:rPr lang="hr-HR" sz="900" dirty="0" err="1" smtClean="0"/>
              <a:t>Dizon</a:t>
            </a:r>
            <a:r>
              <a:rPr lang="hr-HR" sz="900" dirty="0" smtClean="0"/>
              <a:t>-</a:t>
            </a:r>
            <a:r>
              <a:rPr lang="hr-HR" sz="900" dirty="0" err="1" smtClean="0"/>
              <a:t>Townson</a:t>
            </a:r>
            <a:r>
              <a:rPr lang="hr-HR" sz="900" dirty="0" smtClean="0"/>
              <a:t>, 2005; </a:t>
            </a:r>
            <a:r>
              <a:rPr lang="hr-HR" sz="900" dirty="0" err="1" smtClean="0"/>
              <a:t>Lindquist</a:t>
            </a:r>
            <a:r>
              <a:rPr lang="hr-HR" sz="900" dirty="0" smtClean="0"/>
              <a:t> T&amp;H 1999)</a:t>
            </a:r>
            <a:endParaRPr lang="hr-HR" sz="900" dirty="0"/>
          </a:p>
        </p:txBody>
      </p:sp>
    </p:spTree>
    <p:extLst>
      <p:ext uri="{BB962C8B-B14F-4D97-AF65-F5344CB8AC3E}">
        <p14:creationId xmlns:p14="http://schemas.microsoft.com/office/powerpoint/2010/main" val="339495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dirty="0" smtClean="0"/>
              <a:t>SPONTANI POBAČAJI I TROMBOFILIJE: EPCOT STUDIJA</a:t>
            </a:r>
            <a:endParaRPr lang="hr-H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800" dirty="0" smtClean="0"/>
              <a:t>843 žene+ </a:t>
            </a:r>
            <a:r>
              <a:rPr lang="hr-HR" sz="2800" dirty="0" err="1" smtClean="0"/>
              <a:t>trombofilija</a:t>
            </a:r>
            <a:r>
              <a:rPr lang="hr-HR" sz="2800" dirty="0" smtClean="0"/>
              <a:t> i kontrola 542 zdrave žene. </a:t>
            </a:r>
          </a:p>
          <a:p>
            <a:r>
              <a:rPr lang="hr-HR" sz="2800" dirty="0" smtClean="0"/>
              <a:t>Stopa fetalne smrti povećana u skupini s nasljednom </a:t>
            </a:r>
            <a:r>
              <a:rPr lang="hr-HR" sz="2800" dirty="0" err="1" smtClean="0"/>
              <a:t>trombofilijom</a:t>
            </a:r>
            <a:r>
              <a:rPr lang="hr-HR" sz="2800" dirty="0" smtClean="0"/>
              <a:t> (mrtvorođenost) </a:t>
            </a:r>
          </a:p>
          <a:p>
            <a:r>
              <a:rPr lang="hr-HR" sz="2800" dirty="0" smtClean="0"/>
              <a:t>5,2% žena s manjkom AT – mrtvorođenost </a:t>
            </a:r>
          </a:p>
          <a:p>
            <a:r>
              <a:rPr lang="hr-HR" sz="2800" dirty="0" smtClean="0"/>
              <a:t>Rezultat: slaba povezanost nasljednih </a:t>
            </a:r>
            <a:r>
              <a:rPr lang="hr-HR" sz="2800" dirty="0" err="1" smtClean="0"/>
              <a:t>trombofilija</a:t>
            </a:r>
            <a:r>
              <a:rPr lang="hr-HR" sz="2800" dirty="0" smtClean="0"/>
              <a:t> s pobačajima u odnosu na kasniju povezanost u trudnoći.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382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7543800" cy="76870"/>
          </a:xfrm>
        </p:spPr>
        <p:txBody>
          <a:bodyPr/>
          <a:lstStyle/>
          <a:p>
            <a:r>
              <a:rPr lang="hr-HR" sz="2400" dirty="0" smtClean="0"/>
              <a:t>POVEZANOST  POBAČAJA  I TROMBOFILIJA </a:t>
            </a:r>
            <a:endParaRPr lang="hr-H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700808"/>
            <a:ext cx="7632849" cy="463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6453336"/>
            <a:ext cx="75608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 dirty="0" smtClean="0"/>
              <a:t>De </a:t>
            </a:r>
            <a:r>
              <a:rPr lang="hr-HR" sz="900" dirty="0" err="1" smtClean="0"/>
              <a:t>Jong</a:t>
            </a:r>
            <a:r>
              <a:rPr lang="hr-HR" sz="900" dirty="0" smtClean="0"/>
              <a:t> PG et al, Hum </a:t>
            </a:r>
            <a:r>
              <a:rPr lang="hr-HR" sz="900" dirty="0" err="1" smtClean="0"/>
              <a:t>Reproduction</a:t>
            </a:r>
            <a:r>
              <a:rPr lang="hr-HR" sz="900" dirty="0" smtClean="0"/>
              <a:t> </a:t>
            </a:r>
            <a:r>
              <a:rPr lang="hr-HR" sz="900" dirty="0" err="1" smtClean="0"/>
              <a:t>Update</a:t>
            </a:r>
            <a:r>
              <a:rPr lang="hr-HR" sz="900" dirty="0" smtClean="0"/>
              <a:t>, 1-18, 2013 </a:t>
            </a:r>
            <a:endParaRPr lang="hr-HR" sz="900" dirty="0"/>
          </a:p>
        </p:txBody>
      </p:sp>
    </p:spTree>
    <p:extLst>
      <p:ext uri="{BB962C8B-B14F-4D97-AF65-F5344CB8AC3E}">
        <p14:creationId xmlns:p14="http://schemas.microsoft.com/office/powerpoint/2010/main" val="130158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dirty="0" smtClean="0"/>
              <a:t>INTRAUTERINI ZASTOJ RASTA 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Metaanalize</a:t>
            </a:r>
            <a:r>
              <a:rPr lang="hr-HR" dirty="0" smtClean="0"/>
              <a:t>: povezanost između zastoja rasta i manjka proteina S</a:t>
            </a:r>
          </a:p>
          <a:p>
            <a:r>
              <a:rPr lang="hr-HR" dirty="0" err="1" smtClean="0"/>
              <a:t>Alfirevic</a:t>
            </a:r>
            <a:r>
              <a:rPr lang="hr-HR" dirty="0" smtClean="0"/>
              <a:t> i sur (2002) nalaze povezanost kod </a:t>
            </a:r>
            <a:r>
              <a:rPr lang="hr-HR" dirty="0" err="1" smtClean="0"/>
              <a:t>homzigotne</a:t>
            </a:r>
            <a:r>
              <a:rPr lang="hr-HR" dirty="0" smtClean="0"/>
              <a:t> mutacije MTHFR i </a:t>
            </a:r>
            <a:r>
              <a:rPr lang="hr-HR" dirty="0" err="1" smtClean="0"/>
              <a:t>heterozigotne</a:t>
            </a:r>
            <a:r>
              <a:rPr lang="hr-HR" dirty="0" smtClean="0"/>
              <a:t> mutacije </a:t>
            </a:r>
            <a:r>
              <a:rPr lang="hr-HR" dirty="0" err="1" smtClean="0"/>
              <a:t>protrombina</a:t>
            </a:r>
            <a:endParaRPr lang="hr-HR" dirty="0"/>
          </a:p>
          <a:p>
            <a:endParaRPr lang="hr-HR" dirty="0" smtClean="0"/>
          </a:p>
          <a:p>
            <a:r>
              <a:rPr lang="hr-HR" dirty="0" smtClean="0"/>
              <a:t>Nema sigurnih dokaza o povezanosti. 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3714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dirty="0" smtClean="0"/>
              <a:t>PREEKLAMPSIJA 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dirty="0" smtClean="0"/>
              <a:t>Neke su kliničke studije nalaze povezanost mutacije FVL i </a:t>
            </a:r>
            <a:r>
              <a:rPr lang="hr-HR" sz="2400" dirty="0" err="1" smtClean="0"/>
              <a:t>preeklampsije</a:t>
            </a:r>
            <a:r>
              <a:rPr lang="hr-HR" sz="2400" dirty="0" smtClean="0"/>
              <a:t>, dok druge to nisu potvrdile </a:t>
            </a:r>
          </a:p>
          <a:p>
            <a:r>
              <a:rPr lang="hr-HR" sz="2400" dirty="0" smtClean="0"/>
              <a:t>Montreal </a:t>
            </a:r>
            <a:r>
              <a:rPr lang="hr-HR" sz="2400" dirty="0" err="1" smtClean="0"/>
              <a:t>Preeklmpsija</a:t>
            </a:r>
            <a:r>
              <a:rPr lang="hr-HR" sz="2400" dirty="0" smtClean="0"/>
              <a:t> studija na 5337 trudnica : nije dokazna povezanost </a:t>
            </a:r>
            <a:r>
              <a:rPr lang="hr-HR" sz="2400" dirty="0" err="1" smtClean="0"/>
              <a:t>naljedne</a:t>
            </a:r>
            <a:r>
              <a:rPr lang="hr-HR" sz="2400" dirty="0" smtClean="0"/>
              <a:t> </a:t>
            </a:r>
            <a:r>
              <a:rPr lang="hr-HR" sz="2400" dirty="0" err="1" smtClean="0"/>
              <a:t>trombofilije</a:t>
            </a:r>
            <a:r>
              <a:rPr lang="hr-HR" sz="2400" dirty="0" smtClean="0"/>
              <a:t> i povećanog rizika </a:t>
            </a:r>
            <a:r>
              <a:rPr lang="hr-HR" sz="2400" smtClean="0"/>
              <a:t>preeklampsije</a:t>
            </a:r>
            <a:r>
              <a:rPr lang="hr-HR" sz="2400" dirty="0" smtClean="0"/>
              <a:t> </a:t>
            </a:r>
          </a:p>
          <a:p>
            <a:endParaRPr lang="hr-HR" sz="2400" dirty="0" smtClean="0"/>
          </a:p>
          <a:p>
            <a:r>
              <a:rPr lang="hr-HR" sz="2400" dirty="0" smtClean="0"/>
              <a:t>Neke meta analize nalaze povezanost između proteina C, proteina S, no u studijama su mali brojevi </a:t>
            </a:r>
            <a:r>
              <a:rPr lang="hr-HR" sz="2400" dirty="0" err="1" smtClean="0"/>
              <a:t>spitanika</a:t>
            </a:r>
            <a:endParaRPr lang="hr-HR" sz="2400" dirty="0" smtClean="0"/>
          </a:p>
          <a:p>
            <a:endParaRPr lang="hr-HR" sz="2400" dirty="0" smtClean="0"/>
          </a:p>
          <a:p>
            <a:r>
              <a:rPr lang="hr-HR" sz="2400" dirty="0" smtClean="0"/>
              <a:t>Nema dovoljno dokaza o povezanosti nasljednih </a:t>
            </a:r>
            <a:r>
              <a:rPr lang="hr-HR" sz="2400" dirty="0" err="1" smtClean="0"/>
              <a:t>trombofilija</a:t>
            </a:r>
            <a:r>
              <a:rPr lang="hr-HR" sz="2400" dirty="0" smtClean="0"/>
              <a:t> i pojave </a:t>
            </a:r>
            <a:r>
              <a:rPr lang="hr-HR" sz="2400" dirty="0" err="1" smtClean="0"/>
              <a:t>preeklampsije</a:t>
            </a:r>
            <a:r>
              <a:rPr lang="hr-HR" sz="2400" dirty="0" smtClean="0"/>
              <a:t> </a:t>
            </a:r>
            <a:endParaRPr lang="hr-HR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6309320"/>
            <a:ext cx="47525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 dirty="0" err="1" smtClean="0"/>
              <a:t>Lockwood</a:t>
            </a:r>
            <a:r>
              <a:rPr lang="hr-HR" sz="900" dirty="0" smtClean="0"/>
              <a:t> C,. </a:t>
            </a:r>
            <a:r>
              <a:rPr lang="hr-HR" sz="900" dirty="0" err="1" smtClean="0"/>
              <a:t>Obstet</a:t>
            </a:r>
            <a:r>
              <a:rPr lang="hr-HR" sz="900" dirty="0" smtClean="0"/>
              <a:t> </a:t>
            </a:r>
            <a:r>
              <a:rPr lang="hr-HR" sz="900" dirty="0" err="1" smtClean="0"/>
              <a:t>and</a:t>
            </a:r>
            <a:r>
              <a:rPr lang="hr-HR" sz="900" dirty="0" smtClean="0"/>
              <a:t> </a:t>
            </a:r>
            <a:r>
              <a:rPr lang="hr-HR" sz="900" dirty="0" err="1" smtClean="0"/>
              <a:t>Gynec</a:t>
            </a:r>
            <a:r>
              <a:rPr lang="hr-HR" sz="900" dirty="0" smtClean="0"/>
              <a:t> 2013 </a:t>
            </a:r>
            <a:endParaRPr lang="hr-HR" sz="900" dirty="0"/>
          </a:p>
        </p:txBody>
      </p:sp>
    </p:spTree>
    <p:extLst>
      <p:ext uri="{BB962C8B-B14F-4D97-AF65-F5344CB8AC3E}">
        <p14:creationId xmlns:p14="http://schemas.microsoft.com/office/powerpoint/2010/main" val="285432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22238"/>
            <a:ext cx="7173416" cy="1295400"/>
          </a:xfrm>
        </p:spPr>
        <p:txBody>
          <a:bodyPr/>
          <a:lstStyle/>
          <a:p>
            <a:r>
              <a:rPr lang="hr-HR" sz="2800" dirty="0" smtClean="0"/>
              <a:t>ABRUPCIJA PLACENTE  </a:t>
            </a:r>
            <a:endParaRPr lang="hr-H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dirty="0" smtClean="0"/>
              <a:t>Nema dovoljno dokaza o povezanosti </a:t>
            </a:r>
            <a:r>
              <a:rPr lang="hr-HR" sz="2400" dirty="0" err="1" smtClean="0"/>
              <a:t>trombofilija</a:t>
            </a:r>
            <a:r>
              <a:rPr lang="hr-HR" sz="2400" dirty="0" smtClean="0"/>
              <a:t> i </a:t>
            </a:r>
            <a:r>
              <a:rPr lang="hr-HR" sz="2400" dirty="0" err="1" smtClean="0"/>
              <a:t>abrupcije</a:t>
            </a:r>
            <a:r>
              <a:rPr lang="hr-HR" sz="2400" dirty="0" smtClean="0"/>
              <a:t> posteljice</a:t>
            </a:r>
          </a:p>
          <a:p>
            <a:pPr marL="0" indent="0">
              <a:buNone/>
            </a:pPr>
            <a:r>
              <a:rPr lang="hr-HR" sz="2400" dirty="0" smtClean="0"/>
              <a:t> </a:t>
            </a:r>
          </a:p>
          <a:p>
            <a:r>
              <a:rPr lang="hr-HR" sz="1800" dirty="0" err="1" smtClean="0"/>
              <a:t>Prospektivne</a:t>
            </a:r>
            <a:r>
              <a:rPr lang="hr-HR" sz="1800" dirty="0" smtClean="0"/>
              <a:t> </a:t>
            </a:r>
            <a:r>
              <a:rPr lang="hr-HR" sz="1800" dirty="0" err="1" smtClean="0"/>
              <a:t>kohortne</a:t>
            </a:r>
            <a:r>
              <a:rPr lang="hr-HR" sz="1800" dirty="0" smtClean="0"/>
              <a:t> analize mutacije FVL i FII ne nalaze povezanosti dok meta-analiza studija izvješćuje o povezanosti </a:t>
            </a:r>
            <a:r>
              <a:rPr lang="hr-HR" sz="1800" dirty="0" err="1" smtClean="0"/>
              <a:t>abrupcije</a:t>
            </a:r>
            <a:r>
              <a:rPr lang="hr-HR" sz="1800" dirty="0" smtClean="0"/>
              <a:t> posteljice i </a:t>
            </a:r>
            <a:r>
              <a:rPr lang="hr-HR" sz="1800" dirty="0" err="1" smtClean="0"/>
              <a:t>homozigotnosti</a:t>
            </a:r>
            <a:r>
              <a:rPr lang="hr-HR" sz="1800" dirty="0" smtClean="0"/>
              <a:t> i </a:t>
            </a:r>
            <a:r>
              <a:rPr lang="hr-HR" sz="1800" dirty="0" err="1" smtClean="0"/>
              <a:t>heterozigotnosti</a:t>
            </a:r>
            <a:r>
              <a:rPr lang="hr-HR" sz="1800" dirty="0" smtClean="0"/>
              <a:t> FVL i FII mutacija </a:t>
            </a:r>
          </a:p>
          <a:p>
            <a:pPr marL="0" indent="0">
              <a:buNone/>
            </a:pPr>
            <a:endParaRPr lang="hr-HR" sz="1800" dirty="0" smtClean="0"/>
          </a:p>
          <a:p>
            <a:r>
              <a:rPr lang="hr-HR" sz="1800" dirty="0" err="1" smtClean="0"/>
              <a:t>Horlandova</a:t>
            </a:r>
            <a:r>
              <a:rPr lang="hr-HR" sz="1800" dirty="0" smtClean="0"/>
              <a:t> </a:t>
            </a:r>
            <a:r>
              <a:rPr lang="hr-HR" sz="1800" dirty="0" err="1" smtClean="0"/>
              <a:t>Homocisteinska</a:t>
            </a:r>
            <a:r>
              <a:rPr lang="hr-HR" sz="1800" dirty="0" smtClean="0"/>
              <a:t> studija; nalazi povezanost između </a:t>
            </a:r>
            <a:r>
              <a:rPr lang="hr-HR" sz="1800" dirty="0" err="1" smtClean="0"/>
              <a:t>abrupcije</a:t>
            </a:r>
            <a:r>
              <a:rPr lang="hr-HR" sz="1800" dirty="0" smtClean="0"/>
              <a:t> posteljice i </a:t>
            </a:r>
            <a:r>
              <a:rPr lang="hr-HR" sz="1800" dirty="0" err="1" smtClean="0"/>
              <a:t>hiperhomocisteinemije</a:t>
            </a:r>
            <a:r>
              <a:rPr lang="hr-HR" sz="1800" dirty="0" smtClean="0"/>
              <a:t>  više od 15 </a:t>
            </a:r>
            <a:r>
              <a:rPr lang="hr-HR" sz="1800" dirty="0" err="1" smtClean="0"/>
              <a:t>micromol</a:t>
            </a:r>
            <a:r>
              <a:rPr lang="hr-HR" sz="1800" dirty="0" smtClean="0"/>
              <a:t>/L  ali vrlo malu s </a:t>
            </a:r>
            <a:r>
              <a:rPr lang="hr-HR" sz="1800" dirty="0" err="1" smtClean="0"/>
              <a:t>homozigotnom</a:t>
            </a:r>
            <a:r>
              <a:rPr lang="hr-HR" sz="1800" dirty="0" smtClean="0"/>
              <a:t> mutacijom MTHFR C677T </a:t>
            </a:r>
            <a:endParaRPr lang="hr-HR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5805264"/>
            <a:ext cx="41044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sz="900" dirty="0" err="1">
                <a:solidFill>
                  <a:srgbClr val="000000"/>
                </a:solidFill>
              </a:rPr>
              <a:t>Lockwood</a:t>
            </a:r>
            <a:r>
              <a:rPr lang="hr-HR" sz="900" dirty="0">
                <a:solidFill>
                  <a:srgbClr val="000000"/>
                </a:solidFill>
              </a:rPr>
              <a:t> C,. </a:t>
            </a:r>
            <a:r>
              <a:rPr lang="hr-HR" sz="900" dirty="0" err="1">
                <a:solidFill>
                  <a:srgbClr val="000000"/>
                </a:solidFill>
              </a:rPr>
              <a:t>Obstet</a:t>
            </a:r>
            <a:r>
              <a:rPr lang="hr-HR" sz="900" dirty="0">
                <a:solidFill>
                  <a:srgbClr val="000000"/>
                </a:solidFill>
              </a:rPr>
              <a:t> </a:t>
            </a:r>
            <a:r>
              <a:rPr lang="hr-HR" sz="900" dirty="0" err="1">
                <a:solidFill>
                  <a:srgbClr val="000000"/>
                </a:solidFill>
              </a:rPr>
              <a:t>and</a:t>
            </a:r>
            <a:r>
              <a:rPr lang="hr-HR" sz="900" dirty="0">
                <a:solidFill>
                  <a:srgbClr val="000000"/>
                </a:solidFill>
              </a:rPr>
              <a:t> </a:t>
            </a:r>
            <a:r>
              <a:rPr lang="hr-HR" sz="900" dirty="0" err="1">
                <a:solidFill>
                  <a:srgbClr val="000000"/>
                </a:solidFill>
              </a:rPr>
              <a:t>Gynec</a:t>
            </a:r>
            <a:r>
              <a:rPr lang="hr-HR" sz="900" dirty="0">
                <a:solidFill>
                  <a:srgbClr val="000000"/>
                </a:solidFill>
              </a:rPr>
              <a:t> </a:t>
            </a:r>
            <a:r>
              <a:rPr lang="hr-HR" sz="900" b="1" dirty="0">
                <a:solidFill>
                  <a:srgbClr val="000000"/>
                </a:solidFill>
              </a:rPr>
              <a:t>2013 </a:t>
            </a:r>
          </a:p>
        </p:txBody>
      </p:sp>
    </p:spTree>
    <p:extLst>
      <p:ext uri="{BB962C8B-B14F-4D97-AF65-F5344CB8AC3E}">
        <p14:creationId xmlns:p14="http://schemas.microsoft.com/office/powerpoint/2010/main" val="39673805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000" dirty="0" err="1" smtClean="0"/>
              <a:t>Polimorfizam</a:t>
            </a:r>
            <a:r>
              <a:rPr lang="hr-HR" sz="2000" dirty="0" smtClean="0"/>
              <a:t> PAI-1 4G nije povezan s povećanim rizikom komplikacija trudnoće u </a:t>
            </a:r>
            <a:r>
              <a:rPr lang="hr-HR" sz="2000" dirty="0" err="1" smtClean="0"/>
              <a:t>asimptomatskih</a:t>
            </a:r>
            <a:r>
              <a:rPr lang="hr-HR" sz="2000" dirty="0" smtClean="0"/>
              <a:t> trudnica </a:t>
            </a:r>
            <a:endParaRPr lang="hr-HR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700213"/>
            <a:ext cx="7848872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5445224"/>
            <a:ext cx="80648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 dirty="0" err="1" smtClean="0"/>
              <a:t>Said</a:t>
            </a:r>
            <a:r>
              <a:rPr lang="hr-HR" sz="900" dirty="0" smtClean="0"/>
              <a:t> JT&amp;H et al J T&amp;H, 2012, 10:881-886</a:t>
            </a:r>
            <a:endParaRPr lang="hr-HR" sz="900" dirty="0"/>
          </a:p>
        </p:txBody>
      </p:sp>
    </p:spTree>
    <p:extLst>
      <p:ext uri="{BB962C8B-B14F-4D97-AF65-F5344CB8AC3E}">
        <p14:creationId xmlns:p14="http://schemas.microsoft.com/office/powerpoint/2010/main" val="1717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Učestalost VTE u trudnica </a:t>
            </a:r>
            <a:endParaRPr lang="hr-H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719263"/>
          <a:ext cx="8229600" cy="4079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6768"/>
                <a:gridCol w="4402832"/>
              </a:tblGrid>
              <a:tr h="536984">
                <a:tc>
                  <a:txBody>
                    <a:bodyPr/>
                    <a:lstStyle/>
                    <a:p>
                      <a:r>
                        <a:rPr lang="hr-HR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VTE (DVT+PE)</a:t>
                      </a:r>
                      <a:endParaRPr lang="hr-HR" sz="2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1-2 – 4.7 smrti/100 000 trudnoća</a:t>
                      </a:r>
                      <a:endParaRPr lang="hr-HR" sz="2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36984"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Tijekom trudnoće ( 40 tjedana) VTE</a:t>
                      </a:r>
                      <a:endParaRPr lang="hr-H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5-12/10 000 trudnica (7-10 x viši rizik)</a:t>
                      </a:r>
                      <a:endParaRPr lang="hr-HR" sz="2400" dirty="0"/>
                    </a:p>
                  </a:txBody>
                  <a:tcPr/>
                </a:tc>
              </a:tr>
              <a:tr h="536984"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Nakon poroda VTE (6 tjedana)</a:t>
                      </a:r>
                      <a:endParaRPr lang="hr-H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3-7/10 000 poroda ( 15-35 x viši</a:t>
                      </a:r>
                      <a:r>
                        <a:rPr lang="hr-HR" sz="2400" baseline="0" dirty="0" smtClean="0"/>
                        <a:t> rizik)</a:t>
                      </a:r>
                      <a:endParaRPr lang="hr-HR" sz="2400" dirty="0"/>
                    </a:p>
                  </a:txBody>
                  <a:tcPr/>
                </a:tc>
              </a:tr>
              <a:tr h="536984">
                <a:tc>
                  <a:txBody>
                    <a:bodyPr/>
                    <a:lstStyle/>
                    <a:p>
                      <a:endParaRPr lang="hr-H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2400" dirty="0"/>
                    </a:p>
                  </a:txBody>
                  <a:tcPr/>
                </a:tc>
              </a:tr>
              <a:tr h="536984">
                <a:tc>
                  <a:txBody>
                    <a:bodyPr/>
                    <a:lstStyle/>
                    <a:p>
                      <a:r>
                        <a:rPr lang="hr-HR" dirty="0" smtClean="0"/>
                        <a:t>Nasljedna </a:t>
                      </a:r>
                      <a:r>
                        <a:rPr lang="hr-HR" dirty="0" err="1" smtClean="0"/>
                        <a:t>trombofilija</a:t>
                      </a:r>
                      <a:r>
                        <a:rPr lang="hr-HR" dirty="0" smtClean="0"/>
                        <a:t>  (FVL)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30 -50% trudnica</a:t>
                      </a:r>
                      <a:r>
                        <a:rPr lang="hr-HR" baseline="0" dirty="0" smtClean="0"/>
                        <a:t>  + VTE</a:t>
                      </a:r>
                      <a:endParaRPr lang="hr-HR" dirty="0"/>
                    </a:p>
                  </a:txBody>
                  <a:tcPr/>
                </a:tc>
              </a:tr>
              <a:tr h="536984"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1560" y="6165304"/>
            <a:ext cx="43204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 dirty="0" err="1" smtClean="0"/>
              <a:t>Rodger</a:t>
            </a:r>
            <a:r>
              <a:rPr lang="hr-HR" sz="900" dirty="0" smtClean="0"/>
              <a:t> M, </a:t>
            </a:r>
            <a:r>
              <a:rPr lang="hr-HR" sz="900" dirty="0" err="1" smtClean="0"/>
              <a:t>Haematology</a:t>
            </a:r>
            <a:r>
              <a:rPr lang="hr-HR" sz="900" dirty="0" smtClean="0"/>
              <a:t> 2010</a:t>
            </a:r>
            <a:endParaRPr lang="hr-HR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400" dirty="0" smtClean="0"/>
              <a:t>Pristup bolesnici s </a:t>
            </a:r>
            <a:r>
              <a:rPr lang="hr-HR" sz="2400" dirty="0" err="1" smtClean="0"/>
              <a:t>trombofilijom</a:t>
            </a:r>
            <a:r>
              <a:rPr lang="hr-HR" sz="2400" dirty="0" smtClean="0"/>
              <a:t> i komplikacijama trudnoće</a:t>
            </a:r>
            <a:endParaRPr lang="hr-H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dirty="0" err="1" smtClean="0"/>
              <a:t>Prekoncepcijska</a:t>
            </a:r>
            <a:r>
              <a:rPr lang="hr-HR" sz="2400" dirty="0" smtClean="0"/>
              <a:t> obrada</a:t>
            </a:r>
          </a:p>
          <a:p>
            <a:r>
              <a:rPr lang="hr-HR" sz="2400" dirty="0" smtClean="0"/>
              <a:t>Testiranje: rutinsko testiranje nije opravdano </a:t>
            </a:r>
          </a:p>
          <a:p>
            <a:r>
              <a:rPr lang="hr-HR" sz="2400" dirty="0" smtClean="0"/>
              <a:t>Individualan pristup pacijentici </a:t>
            </a:r>
          </a:p>
          <a:p>
            <a:endParaRPr lang="hr-HR" sz="2400" dirty="0" smtClean="0"/>
          </a:p>
          <a:p>
            <a:r>
              <a:rPr lang="hr-HR" sz="2000" dirty="0" smtClean="0"/>
              <a:t>Indikacija za testiranje: </a:t>
            </a:r>
          </a:p>
          <a:p>
            <a:pPr lvl="1"/>
            <a:r>
              <a:rPr lang="hr-HR" sz="2000" dirty="0" smtClean="0"/>
              <a:t>Žene reproduktivne dobi s DVT-om u anamnezi</a:t>
            </a:r>
          </a:p>
          <a:p>
            <a:pPr lvl="1"/>
            <a:r>
              <a:rPr lang="hr-HR" sz="2000" dirty="0" err="1" smtClean="0"/>
              <a:t>Asimptomatske</a:t>
            </a:r>
            <a:r>
              <a:rPr lang="hr-HR" sz="2000" dirty="0" smtClean="0"/>
              <a:t> žene koje imaju VTE u prvoj liniji obitelji </a:t>
            </a:r>
          </a:p>
          <a:p>
            <a:pPr lvl="1"/>
            <a:r>
              <a:rPr lang="hr-HR" sz="2000" dirty="0" smtClean="0"/>
              <a:t>Žene s gubitkom fetusa ˃20 tjedana trudnoće </a:t>
            </a:r>
          </a:p>
          <a:p>
            <a:pPr lvl="1"/>
            <a:r>
              <a:rPr lang="hr-HR" sz="2000" dirty="0" smtClean="0"/>
              <a:t>Teška </a:t>
            </a:r>
            <a:r>
              <a:rPr lang="hr-HR" sz="2000" dirty="0" err="1" smtClean="0"/>
              <a:t>preeklampsija</a:t>
            </a:r>
            <a:r>
              <a:rPr lang="hr-HR" sz="2000" dirty="0" smtClean="0"/>
              <a:t>, HELLP sindrom i zastoj rasta (?)</a:t>
            </a:r>
          </a:p>
          <a:p>
            <a:pPr lvl="1"/>
            <a:r>
              <a:rPr lang="hr-HR" sz="2000" dirty="0" smtClean="0"/>
              <a:t>Pozitivna obiteljska anamneza na tromboze </a:t>
            </a:r>
          </a:p>
          <a:p>
            <a:pPr lvl="1"/>
            <a:endParaRPr lang="hr-HR" sz="2400" dirty="0" smtClean="0"/>
          </a:p>
          <a:p>
            <a:pPr lvl="1"/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69310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Kada testirati na </a:t>
            </a:r>
            <a:r>
              <a:rPr lang="hr-HR" dirty="0" err="1" smtClean="0"/>
              <a:t>trombofiliju</a:t>
            </a:r>
            <a:r>
              <a:rPr lang="hr-HR" dirty="0" smtClean="0"/>
              <a:t>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916832"/>
            <a:ext cx="7848872" cy="4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470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dirty="0">
                <a:solidFill>
                  <a:srgbClr val="330066"/>
                </a:solidFill>
              </a:rPr>
              <a:t>Cijena testiranja na </a:t>
            </a:r>
            <a:r>
              <a:rPr lang="hr-HR" sz="2800" dirty="0" err="1">
                <a:solidFill>
                  <a:srgbClr val="330066"/>
                </a:solidFill>
              </a:rPr>
              <a:t>trombofiliju</a:t>
            </a:r>
            <a:r>
              <a:rPr lang="hr-HR" sz="2800" dirty="0">
                <a:solidFill>
                  <a:srgbClr val="330066"/>
                </a:solidFill>
              </a:rPr>
              <a:t> </a:t>
            </a:r>
            <a:endParaRPr lang="hr-HR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1732477"/>
              </p:ext>
            </p:extLst>
          </p:nvPr>
        </p:nvGraphicFramePr>
        <p:xfrm>
          <a:off x="467544" y="2204864"/>
          <a:ext cx="8229600" cy="313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Testovi 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Cijena ( Duke </a:t>
                      </a:r>
                      <a:r>
                        <a:rPr lang="hr-HR" dirty="0" err="1" smtClean="0"/>
                        <a:t>lab</a:t>
                      </a:r>
                      <a:r>
                        <a:rPr lang="hr-HR" dirty="0" smtClean="0"/>
                        <a:t>, SAD)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Cijena ( KBC  Zagreb) 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err="1" smtClean="0"/>
                        <a:t>Antitrombin</a:t>
                      </a:r>
                      <a:r>
                        <a:rPr lang="hr-HR" dirty="0" smtClean="0"/>
                        <a:t>, protein C i protein S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   450-750 $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48.01 $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Faktor V </a:t>
                      </a:r>
                      <a:r>
                        <a:rPr lang="hr-HR" dirty="0" err="1" smtClean="0"/>
                        <a:t>Leiden</a:t>
                      </a:r>
                      <a:r>
                        <a:rPr lang="hr-HR" dirty="0" smtClean="0"/>
                        <a:t> i mutacija</a:t>
                      </a:r>
                      <a:r>
                        <a:rPr lang="hr-HR" baseline="0" dirty="0" smtClean="0"/>
                        <a:t> </a:t>
                      </a:r>
                      <a:r>
                        <a:rPr lang="hr-HR" baseline="0" dirty="0" err="1" smtClean="0"/>
                        <a:t>protrombina</a:t>
                      </a:r>
                      <a:r>
                        <a:rPr lang="hr-HR" baseline="0" dirty="0" smtClean="0"/>
                        <a:t> 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600 $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549.12 $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FVIII, HC 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200 $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184.00 $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UKUPNO: 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2250-3050 $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781.72 $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7544" y="5661248"/>
            <a:ext cx="74888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 dirty="0" err="1" smtClean="0"/>
              <a:t>Lockwood</a:t>
            </a:r>
            <a:r>
              <a:rPr lang="hr-HR" sz="900" dirty="0" smtClean="0"/>
              <a:t>, </a:t>
            </a:r>
            <a:r>
              <a:rPr lang="hr-HR" sz="900" dirty="0" err="1" smtClean="0"/>
              <a:t>Co</a:t>
            </a:r>
            <a:r>
              <a:rPr lang="hr-HR" sz="900" dirty="0" smtClean="0"/>
              <a:t>, </a:t>
            </a:r>
            <a:r>
              <a:rPr lang="hr-HR" sz="900" dirty="0" err="1" smtClean="0"/>
              <a:t>Obstet</a:t>
            </a:r>
            <a:r>
              <a:rPr lang="hr-HR" sz="900" dirty="0" smtClean="0"/>
              <a:t> </a:t>
            </a:r>
            <a:r>
              <a:rPr lang="hr-HR" sz="900" dirty="0" err="1" smtClean="0"/>
              <a:t>and</a:t>
            </a:r>
            <a:r>
              <a:rPr lang="hr-HR" sz="900" dirty="0" smtClean="0"/>
              <a:t> </a:t>
            </a:r>
            <a:r>
              <a:rPr lang="hr-HR" sz="900" dirty="0" err="1" smtClean="0"/>
              <a:t>Gynec</a:t>
            </a:r>
            <a:r>
              <a:rPr lang="hr-HR" sz="900" dirty="0" smtClean="0"/>
              <a:t> 2013</a:t>
            </a:r>
            <a:endParaRPr lang="hr-HR" sz="900" dirty="0"/>
          </a:p>
        </p:txBody>
      </p:sp>
    </p:spTree>
    <p:extLst>
      <p:ext uri="{BB962C8B-B14F-4D97-AF65-F5344CB8AC3E}">
        <p14:creationId xmlns:p14="http://schemas.microsoft.com/office/powerpoint/2010/main" val="246702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dirty="0" smtClean="0"/>
              <a:t>RIZIK TROMBOZE</a:t>
            </a:r>
            <a:endParaRPr lang="hr-HR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3854638"/>
              </p:ext>
            </p:extLst>
          </p:nvPr>
        </p:nvGraphicFramePr>
        <p:xfrm>
          <a:off x="457200" y="1719263"/>
          <a:ext cx="7427168" cy="346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7282"/>
                <a:gridCol w="2732194"/>
                <a:gridCol w="2107692"/>
              </a:tblGrid>
              <a:tr h="370840"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rgbClr val="7030A0"/>
                          </a:solidFill>
                        </a:rPr>
                        <a:t>VISOK RIZIK </a:t>
                      </a:r>
                      <a:endParaRPr lang="hr-HR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rgbClr val="7030A0"/>
                          </a:solidFill>
                        </a:rPr>
                        <a:t>SREDNJI RIZIK </a:t>
                      </a:r>
                      <a:endParaRPr lang="hr-HR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rgbClr val="7030A0"/>
                          </a:solidFill>
                        </a:rPr>
                        <a:t>NIZAK RIZIK </a:t>
                      </a:r>
                      <a:endParaRPr lang="hr-HR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600" dirty="0" err="1" smtClean="0"/>
                        <a:t>APLs</a:t>
                      </a:r>
                      <a:r>
                        <a:rPr lang="hr-HR" sz="1600" dirty="0" smtClean="0"/>
                        <a:t> 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Manjak proteina C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FVL</a:t>
                      </a:r>
                      <a:r>
                        <a:rPr lang="hr-HR" sz="1600" baseline="0" dirty="0" smtClean="0"/>
                        <a:t> </a:t>
                      </a:r>
                      <a:r>
                        <a:rPr lang="hr-HR" sz="1600" baseline="0" dirty="0" err="1" smtClean="0"/>
                        <a:t>heterozigotona</a:t>
                      </a:r>
                      <a:r>
                        <a:rPr lang="hr-HR" sz="1600" baseline="0" dirty="0" smtClean="0"/>
                        <a:t> mutacija </a:t>
                      </a:r>
                      <a:endParaRPr lang="hr-H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Manjak </a:t>
                      </a:r>
                      <a:r>
                        <a:rPr lang="hr-HR" sz="1600" dirty="0" err="1" smtClean="0"/>
                        <a:t>antitrombina</a:t>
                      </a:r>
                      <a:r>
                        <a:rPr lang="hr-HR" sz="1600" baseline="0" dirty="0" smtClean="0"/>
                        <a:t> 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Manjak proteina S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FII </a:t>
                      </a:r>
                      <a:r>
                        <a:rPr lang="hr-HR" sz="1600" dirty="0" err="1" smtClean="0"/>
                        <a:t>heterozigotna</a:t>
                      </a:r>
                      <a:r>
                        <a:rPr lang="hr-HR" sz="1600" dirty="0" smtClean="0"/>
                        <a:t> mutacija </a:t>
                      </a:r>
                      <a:endParaRPr lang="hr-H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hr-H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FVL </a:t>
                      </a:r>
                      <a:r>
                        <a:rPr lang="hr-HR" sz="1600" dirty="0" err="1" smtClean="0"/>
                        <a:t>homozigotna</a:t>
                      </a:r>
                      <a:r>
                        <a:rPr lang="hr-HR" sz="1600" dirty="0" smtClean="0"/>
                        <a:t> mutacija 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hr-H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FII </a:t>
                      </a:r>
                      <a:r>
                        <a:rPr lang="hr-HR" sz="1600" dirty="0" err="1" smtClean="0"/>
                        <a:t>homozigotna</a:t>
                      </a:r>
                      <a:r>
                        <a:rPr lang="hr-HR" sz="1600" dirty="0" smtClean="0"/>
                        <a:t> mutacija 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hr-H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Kombinirana </a:t>
                      </a:r>
                      <a:r>
                        <a:rPr lang="hr-HR" sz="1600" dirty="0" err="1" smtClean="0"/>
                        <a:t>heterozigotnost</a:t>
                      </a:r>
                      <a:r>
                        <a:rPr lang="hr-HR" sz="1600" dirty="0" smtClean="0"/>
                        <a:t>  mutacije </a:t>
                      </a:r>
                      <a:r>
                        <a:rPr lang="hr-HR" sz="1600" dirty="0" err="1" smtClean="0"/>
                        <a:t>FVLeiden</a:t>
                      </a:r>
                      <a:r>
                        <a:rPr lang="hr-HR" sz="1600" dirty="0" smtClean="0"/>
                        <a:t> i F </a:t>
                      </a:r>
                      <a:r>
                        <a:rPr lang="hr-HR" sz="1600" dirty="0" err="1" smtClean="0"/>
                        <a:t>protrombina</a:t>
                      </a:r>
                      <a:r>
                        <a:rPr lang="hr-HR" sz="1600" dirty="0" smtClean="0"/>
                        <a:t> 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hr-H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27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8424936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993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dirty="0" smtClean="0"/>
              <a:t>Sažetak preporuka prevencije prve epizode i opetovanih VTE u trudnoći </a:t>
            </a:r>
            <a:endParaRPr lang="hr-H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492896"/>
            <a:ext cx="828092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6381328"/>
            <a:ext cx="52565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 dirty="0" err="1" smtClean="0"/>
              <a:t>Middeldorp</a:t>
            </a:r>
            <a:r>
              <a:rPr lang="hr-HR" sz="900" dirty="0" smtClean="0"/>
              <a:t>, S, JTH, 2013</a:t>
            </a:r>
            <a:endParaRPr lang="hr-HR" sz="900" dirty="0"/>
          </a:p>
        </p:txBody>
      </p:sp>
    </p:spTree>
    <p:extLst>
      <p:ext uri="{BB962C8B-B14F-4D97-AF65-F5344CB8AC3E}">
        <p14:creationId xmlns:p14="http://schemas.microsoft.com/office/powerpoint/2010/main" val="220984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002506"/>
          </a:xfrm>
        </p:spPr>
        <p:txBody>
          <a:bodyPr/>
          <a:lstStyle/>
          <a:p>
            <a:r>
              <a:rPr lang="hr-HR" sz="2800" dirty="0" smtClean="0"/>
              <a:t>Doze i sheme primjene </a:t>
            </a:r>
            <a:r>
              <a:rPr lang="hr-HR" sz="2800" dirty="0" err="1" smtClean="0"/>
              <a:t>antikoagulantne</a:t>
            </a:r>
            <a:r>
              <a:rPr lang="hr-HR" sz="2800" dirty="0" smtClean="0"/>
              <a:t> terapije </a:t>
            </a:r>
            <a:endParaRPr lang="hr-H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8136904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191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714474"/>
          </a:xfrm>
        </p:spPr>
        <p:txBody>
          <a:bodyPr/>
          <a:lstStyle/>
          <a:p>
            <a:r>
              <a:rPr lang="hr-HR" sz="2800" dirty="0" smtClean="0"/>
              <a:t>Rizici primjene </a:t>
            </a:r>
            <a:r>
              <a:rPr lang="hr-HR" sz="2800" dirty="0" err="1" smtClean="0"/>
              <a:t>antitrombotske</a:t>
            </a:r>
            <a:r>
              <a:rPr lang="hr-HR" sz="2800" dirty="0" smtClean="0"/>
              <a:t> terapije </a:t>
            </a:r>
            <a:endParaRPr lang="hr-H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4790157"/>
          </a:xfrm>
        </p:spPr>
        <p:txBody>
          <a:bodyPr/>
          <a:lstStyle/>
          <a:p>
            <a:r>
              <a:rPr lang="hr-HR" sz="2000" dirty="0" smtClean="0"/>
              <a:t>Svakodnevna primjena injekcija </a:t>
            </a:r>
          </a:p>
          <a:p>
            <a:r>
              <a:rPr lang="hr-HR" sz="2000" dirty="0" smtClean="0"/>
              <a:t>Kožne reakcije (1.8%) </a:t>
            </a:r>
          </a:p>
          <a:p>
            <a:pPr lvl="1"/>
            <a:r>
              <a:rPr lang="hr-HR" sz="1600" dirty="0" smtClean="0"/>
              <a:t>Oko 30% s visokim dozama ali i u profilaktičkim </a:t>
            </a:r>
          </a:p>
          <a:p>
            <a:r>
              <a:rPr lang="hr-HR" sz="2000" dirty="0" smtClean="0"/>
              <a:t>Krvarenje (0.43?)</a:t>
            </a:r>
          </a:p>
          <a:p>
            <a:r>
              <a:rPr lang="hr-HR" sz="2000" dirty="0" smtClean="0"/>
              <a:t>Izbjegavati epiduralnu analgeziju </a:t>
            </a:r>
          </a:p>
          <a:p>
            <a:endParaRPr lang="hr-HR" sz="2000" dirty="0"/>
          </a:p>
          <a:p>
            <a:r>
              <a:rPr lang="hr-HR" sz="2000" dirty="0" smtClean="0"/>
              <a:t>HIT (0.00)</a:t>
            </a:r>
          </a:p>
          <a:p>
            <a:r>
              <a:rPr lang="hr-HR" sz="2000" dirty="0" smtClean="0"/>
              <a:t>Osteoporozne frakture (0.04%)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6237312"/>
            <a:ext cx="51125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 dirty="0" smtClean="0"/>
              <a:t>Bank, </a:t>
            </a:r>
            <a:r>
              <a:rPr lang="hr-HR" sz="900" dirty="0" err="1" smtClean="0"/>
              <a:t>Thromb</a:t>
            </a:r>
            <a:r>
              <a:rPr lang="hr-HR" sz="900" dirty="0" smtClean="0"/>
              <a:t> </a:t>
            </a:r>
            <a:r>
              <a:rPr lang="hr-HR" sz="900" dirty="0" err="1" smtClean="0"/>
              <a:t>Res</a:t>
            </a:r>
            <a:r>
              <a:rPr lang="hr-HR" sz="900" dirty="0" smtClean="0"/>
              <a:t> 2004; </a:t>
            </a:r>
            <a:r>
              <a:rPr lang="hr-HR" sz="900" dirty="0" err="1" smtClean="0"/>
              <a:t>Verdonkshot</a:t>
            </a:r>
            <a:r>
              <a:rPr lang="hr-HR" sz="900" dirty="0" smtClean="0"/>
              <a:t> Arch </a:t>
            </a:r>
            <a:r>
              <a:rPr lang="hr-HR" sz="900" dirty="0" err="1" smtClean="0"/>
              <a:t>Gynecol</a:t>
            </a:r>
            <a:r>
              <a:rPr lang="hr-HR" sz="900" dirty="0" smtClean="0"/>
              <a:t> </a:t>
            </a:r>
            <a:r>
              <a:rPr lang="hr-HR" sz="900" dirty="0" err="1" smtClean="0"/>
              <a:t>Obstet</a:t>
            </a:r>
            <a:r>
              <a:rPr lang="hr-HR" sz="900" dirty="0" smtClean="0"/>
              <a:t>, 2005</a:t>
            </a:r>
            <a:endParaRPr lang="hr-HR" sz="9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24745"/>
            <a:ext cx="2369765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295" y="3059113"/>
            <a:ext cx="2182813" cy="379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728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Zaključak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000" dirty="0" smtClean="0"/>
              <a:t>Nasljedne </a:t>
            </a:r>
            <a:r>
              <a:rPr lang="hr-HR" sz="2000" dirty="0" err="1" smtClean="0"/>
              <a:t>trombofilije</a:t>
            </a:r>
            <a:r>
              <a:rPr lang="hr-HR" sz="2000" dirty="0" smtClean="0"/>
              <a:t> nisu uzročni faktor razvoju </a:t>
            </a:r>
            <a:r>
              <a:rPr lang="hr-HR" sz="2000" dirty="0" err="1" smtClean="0"/>
              <a:t>placentarnih</a:t>
            </a:r>
            <a:r>
              <a:rPr lang="hr-HR" sz="2000" dirty="0" smtClean="0"/>
              <a:t> komplikacija trudnoće;</a:t>
            </a:r>
          </a:p>
          <a:p>
            <a:r>
              <a:rPr lang="hr-HR" sz="2000" dirty="0" smtClean="0"/>
              <a:t>Određene povezanosti s pojedinim faktorom </a:t>
            </a:r>
            <a:r>
              <a:rPr lang="hr-HR" sz="2000" dirty="0" err="1" smtClean="0"/>
              <a:t>trombofilije</a:t>
            </a:r>
            <a:r>
              <a:rPr lang="hr-HR" sz="2000" dirty="0" smtClean="0"/>
              <a:t> i </a:t>
            </a:r>
            <a:r>
              <a:rPr lang="hr-HR" sz="2000" dirty="0" err="1" smtClean="0"/>
              <a:t>opstetričkih</a:t>
            </a:r>
            <a:r>
              <a:rPr lang="hr-HR" sz="2000" dirty="0" smtClean="0"/>
              <a:t> komplikacija opisane ali nema “statističke” snage za definitivne zaključke,</a:t>
            </a:r>
          </a:p>
          <a:p>
            <a:r>
              <a:rPr lang="hr-HR" sz="2000" dirty="0" smtClean="0"/>
              <a:t>Potrebne su velike, longitudinalne </a:t>
            </a:r>
            <a:r>
              <a:rPr lang="hr-HR" sz="2000" dirty="0" err="1" smtClean="0"/>
              <a:t>randomizirane</a:t>
            </a:r>
            <a:r>
              <a:rPr lang="hr-HR" sz="2000" dirty="0" smtClean="0"/>
              <a:t>  studije ( u tijeku je LOW/HIGH LMWH, ALIFE2, SPIN – gotova) </a:t>
            </a:r>
          </a:p>
          <a:p>
            <a:endParaRPr lang="hr-HR" sz="2000" dirty="0" smtClean="0"/>
          </a:p>
          <a:p>
            <a:r>
              <a:rPr lang="hr-HR" sz="2000" dirty="0" smtClean="0"/>
              <a:t>Svaku pacijenticu s nasljednom </a:t>
            </a:r>
            <a:r>
              <a:rPr lang="hr-HR" sz="2000" dirty="0" err="1" smtClean="0"/>
              <a:t>trombofilijom</a:t>
            </a:r>
            <a:r>
              <a:rPr lang="hr-HR" sz="2000" dirty="0" smtClean="0"/>
              <a:t> treba podvrći individualnoj procjeni rizika što može promijeniti odluku o daljnjem postupku </a:t>
            </a:r>
          </a:p>
          <a:p>
            <a:endParaRPr lang="hr-HR" sz="2000" dirty="0" smtClean="0"/>
          </a:p>
          <a:p>
            <a:endParaRPr lang="hr-H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Smjernice……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800" dirty="0" smtClean="0"/>
              <a:t>Bates SM et al, CHEST 2012/</a:t>
            </a:r>
            <a:r>
              <a:rPr lang="hr-HR" sz="2800" dirty="0" err="1" smtClean="0"/>
              <a:t>Feb</a:t>
            </a:r>
            <a:r>
              <a:rPr lang="hr-HR" sz="2800" dirty="0" smtClean="0"/>
              <a:t> “VTE, </a:t>
            </a:r>
            <a:r>
              <a:rPr lang="hr-HR" sz="2800" dirty="0" err="1" smtClean="0"/>
              <a:t>Thrombophilia</a:t>
            </a:r>
            <a:r>
              <a:rPr lang="hr-HR" sz="2800" dirty="0" smtClean="0"/>
              <a:t>, </a:t>
            </a:r>
            <a:r>
              <a:rPr lang="hr-HR" sz="2800" dirty="0" err="1" smtClean="0"/>
              <a:t>Antihrombotic</a:t>
            </a:r>
            <a:r>
              <a:rPr lang="hr-HR" sz="2800" dirty="0" smtClean="0"/>
              <a:t> </a:t>
            </a:r>
            <a:r>
              <a:rPr lang="hr-HR" sz="2800" dirty="0" err="1" smtClean="0"/>
              <a:t>therapy</a:t>
            </a:r>
            <a:r>
              <a:rPr lang="hr-HR" sz="2800" dirty="0" smtClean="0"/>
              <a:t> </a:t>
            </a:r>
            <a:r>
              <a:rPr lang="hr-HR" sz="2800" dirty="0" err="1" smtClean="0"/>
              <a:t>and</a:t>
            </a:r>
            <a:r>
              <a:rPr lang="hr-HR" sz="2800" dirty="0" smtClean="0"/>
              <a:t> </a:t>
            </a:r>
            <a:r>
              <a:rPr lang="hr-HR" sz="2800" dirty="0" err="1" smtClean="0"/>
              <a:t>Pregnancy</a:t>
            </a:r>
            <a:r>
              <a:rPr lang="hr-HR" sz="2800" dirty="0" smtClean="0"/>
              <a:t>”</a:t>
            </a:r>
          </a:p>
          <a:p>
            <a:pPr>
              <a:buNone/>
            </a:pPr>
            <a:endParaRPr lang="hr-HR" sz="2800" dirty="0" smtClean="0"/>
          </a:p>
          <a:p>
            <a:r>
              <a:rPr lang="hr-HR" sz="2800" dirty="0" err="1" smtClean="0"/>
              <a:t>Lockwod</a:t>
            </a:r>
            <a:r>
              <a:rPr lang="hr-HR" sz="2800" dirty="0" smtClean="0"/>
              <a:t> C, AM </a:t>
            </a:r>
            <a:r>
              <a:rPr lang="hr-HR" sz="2800" dirty="0" err="1" smtClean="0"/>
              <a:t>Colledge</a:t>
            </a:r>
            <a:r>
              <a:rPr lang="hr-HR" sz="2800" dirty="0" smtClean="0"/>
              <a:t> </a:t>
            </a:r>
            <a:r>
              <a:rPr lang="hr-HR" sz="2800" dirty="0" err="1" smtClean="0"/>
              <a:t>of</a:t>
            </a:r>
            <a:r>
              <a:rPr lang="hr-HR" sz="2800" dirty="0" smtClean="0"/>
              <a:t> </a:t>
            </a:r>
            <a:r>
              <a:rPr lang="hr-HR" sz="2800" dirty="0" err="1" smtClean="0"/>
              <a:t>Obstet</a:t>
            </a:r>
            <a:r>
              <a:rPr lang="hr-HR" sz="2800" dirty="0" smtClean="0"/>
              <a:t> </a:t>
            </a:r>
            <a:r>
              <a:rPr lang="hr-HR" sz="2800" dirty="0" err="1" smtClean="0"/>
              <a:t>and</a:t>
            </a:r>
            <a:r>
              <a:rPr lang="hr-HR" sz="2800" dirty="0" smtClean="0"/>
              <a:t> </a:t>
            </a:r>
            <a:r>
              <a:rPr lang="hr-HR" sz="2800" dirty="0" err="1" smtClean="0"/>
              <a:t>Gynec</a:t>
            </a:r>
            <a:r>
              <a:rPr lang="hr-HR" sz="2800" dirty="0" smtClean="0"/>
              <a:t>, </a:t>
            </a:r>
            <a:r>
              <a:rPr lang="hr-HR" sz="2800" dirty="0" err="1" smtClean="0"/>
              <a:t>Sept</a:t>
            </a:r>
            <a:r>
              <a:rPr lang="hr-HR" sz="2800" dirty="0" smtClean="0"/>
              <a:t> 2013  “</a:t>
            </a:r>
            <a:r>
              <a:rPr lang="hr-HR" sz="2800" dirty="0" err="1" smtClean="0"/>
              <a:t>Inherited</a:t>
            </a:r>
            <a:r>
              <a:rPr lang="hr-HR" sz="2800" dirty="0" smtClean="0"/>
              <a:t> </a:t>
            </a:r>
            <a:r>
              <a:rPr lang="hr-HR" sz="2800" dirty="0" err="1" smtClean="0"/>
              <a:t>thrombophilias</a:t>
            </a:r>
            <a:r>
              <a:rPr lang="hr-HR" sz="2800" dirty="0" smtClean="0"/>
              <a:t> </a:t>
            </a:r>
            <a:r>
              <a:rPr lang="hr-HR" sz="2800" dirty="0" err="1" smtClean="0"/>
              <a:t>in</a:t>
            </a:r>
            <a:r>
              <a:rPr lang="hr-HR" sz="2800" dirty="0" smtClean="0"/>
              <a:t> </a:t>
            </a:r>
            <a:r>
              <a:rPr lang="hr-HR" sz="2800" dirty="0" err="1" smtClean="0"/>
              <a:t>Pregnancy</a:t>
            </a:r>
            <a:r>
              <a:rPr lang="hr-HR" sz="2800" dirty="0" smtClean="0"/>
              <a:t>”</a:t>
            </a:r>
          </a:p>
          <a:p>
            <a:endParaRPr lang="hr-HR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64" y="260647"/>
            <a:ext cx="4674268" cy="6430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60232" y="5877272"/>
            <a:ext cx="23042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 dirty="0" err="1" smtClean="0"/>
              <a:t>Roger</a:t>
            </a:r>
            <a:r>
              <a:rPr lang="hr-HR" sz="900" dirty="0" smtClean="0"/>
              <a:t> M, </a:t>
            </a:r>
            <a:r>
              <a:rPr lang="hr-HR" sz="900" dirty="0" err="1" smtClean="0"/>
              <a:t>Haematology</a:t>
            </a:r>
            <a:r>
              <a:rPr lang="hr-HR" sz="900" dirty="0" smtClean="0"/>
              <a:t>, 2010, 173-180</a:t>
            </a:r>
            <a:endParaRPr lang="hr-HR" sz="900" dirty="0"/>
          </a:p>
        </p:txBody>
      </p:sp>
    </p:spTree>
    <p:extLst>
      <p:ext uri="{BB962C8B-B14F-4D97-AF65-F5344CB8AC3E}">
        <p14:creationId xmlns:p14="http://schemas.microsoft.com/office/powerpoint/2010/main" val="348104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22238"/>
            <a:ext cx="6957392" cy="1295400"/>
          </a:xfrm>
        </p:spPr>
        <p:txBody>
          <a:bodyPr/>
          <a:lstStyle/>
          <a:p>
            <a:r>
              <a:rPr lang="hr-HR" dirty="0" err="1" smtClean="0"/>
              <a:t>Hemostaza</a:t>
            </a:r>
            <a:r>
              <a:rPr lang="hr-HR" dirty="0" smtClean="0"/>
              <a:t> u trudnoći (1)</a:t>
            </a:r>
            <a:endParaRPr lang="hr-H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15616" y="1770454"/>
          <a:ext cx="6563072" cy="41410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9443"/>
                <a:gridCol w="4053629"/>
              </a:tblGrid>
              <a:tr h="722442">
                <a:tc>
                  <a:txBody>
                    <a:bodyPr/>
                    <a:lstStyle/>
                    <a:p>
                      <a:r>
                        <a:rPr lang="hr-HR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Prokoagulantni</a:t>
                      </a:r>
                      <a:r>
                        <a:rPr lang="hr-HR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faktori </a:t>
                      </a:r>
                      <a:endParaRPr lang="hr-HR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Promjene u razini faktora </a:t>
                      </a:r>
                    </a:p>
                    <a:p>
                      <a:pPr algn="ctr"/>
                      <a:r>
                        <a:rPr lang="hr-HR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(III </a:t>
                      </a:r>
                      <a:r>
                        <a:rPr lang="hr-HR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trimestar</a:t>
                      </a:r>
                      <a:r>
                        <a:rPr lang="hr-HR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trudnoće)</a:t>
                      </a:r>
                    </a:p>
                    <a:p>
                      <a:pPr algn="ctr"/>
                      <a:endParaRPr lang="hr-HR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19540">
                <a:tc>
                  <a:txBody>
                    <a:bodyPr/>
                    <a:lstStyle/>
                    <a:p>
                      <a:r>
                        <a:rPr lang="hr-HR" sz="1400" dirty="0" err="1" smtClean="0"/>
                        <a:t>Fibrinogen</a:t>
                      </a:r>
                      <a:r>
                        <a:rPr lang="hr-HR" sz="1400" dirty="0" smtClean="0"/>
                        <a:t> 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/>
                        <a:t>   Porast 10%</a:t>
                      </a:r>
                      <a:endParaRPr lang="hr-HR" sz="1400" dirty="0"/>
                    </a:p>
                  </a:txBody>
                  <a:tcPr/>
                </a:tc>
              </a:tr>
              <a:tr h="319540">
                <a:tc>
                  <a:txBody>
                    <a:bodyPr/>
                    <a:lstStyle/>
                    <a:p>
                      <a:r>
                        <a:rPr lang="hr-HR" sz="1400" dirty="0" err="1" smtClean="0"/>
                        <a:t>Protrombin</a:t>
                      </a:r>
                      <a:r>
                        <a:rPr lang="hr-HR" sz="1400" baseline="0" dirty="0" smtClean="0"/>
                        <a:t> 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/>
                        <a:t>   Porast 6%</a:t>
                      </a:r>
                      <a:endParaRPr lang="hr-HR" sz="1400" dirty="0"/>
                    </a:p>
                  </a:txBody>
                  <a:tcPr/>
                </a:tc>
              </a:tr>
              <a:tr h="319540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Faktor V 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/>
                        <a:t>   Porast</a:t>
                      </a:r>
                      <a:r>
                        <a:rPr lang="hr-HR" sz="1400" baseline="0" dirty="0" smtClean="0"/>
                        <a:t> 30%</a:t>
                      </a:r>
                      <a:endParaRPr lang="hr-HR" sz="1400" dirty="0"/>
                    </a:p>
                  </a:txBody>
                  <a:tcPr/>
                </a:tc>
              </a:tr>
              <a:tr h="319540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Faktor VIII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/>
                        <a:t>   Porast 64%</a:t>
                      </a:r>
                      <a:endParaRPr lang="hr-HR" sz="1400" dirty="0"/>
                    </a:p>
                  </a:txBody>
                  <a:tcPr/>
                </a:tc>
              </a:tr>
              <a:tr h="350833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Faktor IX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/>
                        <a:t>   Porast</a:t>
                      </a:r>
                      <a:r>
                        <a:rPr lang="hr-HR" sz="1400" baseline="0" dirty="0" smtClean="0"/>
                        <a:t> 14%</a:t>
                      </a:r>
                      <a:endParaRPr lang="hr-HR" sz="1400" dirty="0"/>
                    </a:p>
                  </a:txBody>
                  <a:tcPr/>
                </a:tc>
              </a:tr>
              <a:tr h="319540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Faktor X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/>
                        <a:t>   Porast 22%</a:t>
                      </a:r>
                      <a:endParaRPr lang="hr-HR" sz="1400" dirty="0"/>
                    </a:p>
                  </a:txBody>
                  <a:tcPr/>
                </a:tc>
              </a:tr>
              <a:tr h="319540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Faktor XI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/>
                        <a:t>    Pad 9%</a:t>
                      </a:r>
                      <a:endParaRPr lang="hr-HR" sz="1400" dirty="0"/>
                    </a:p>
                  </a:txBody>
                  <a:tcPr/>
                </a:tc>
              </a:tr>
              <a:tr h="319540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Faktor XII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/>
                        <a:t>   Porast 31%</a:t>
                      </a:r>
                      <a:endParaRPr lang="hr-HR" sz="1400" dirty="0"/>
                    </a:p>
                  </a:txBody>
                  <a:tcPr/>
                </a:tc>
              </a:tr>
              <a:tr h="319540">
                <a:tc>
                  <a:txBody>
                    <a:bodyPr/>
                    <a:lstStyle/>
                    <a:p>
                      <a:r>
                        <a:rPr lang="hr-HR" sz="1400" dirty="0" err="1" smtClean="0"/>
                        <a:t>vWFAg</a:t>
                      </a:r>
                      <a:r>
                        <a:rPr lang="hr-HR" sz="1400" dirty="0" smtClean="0"/>
                        <a:t> 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/>
                        <a:t>   Porast 87%</a:t>
                      </a:r>
                      <a:endParaRPr lang="hr-HR" sz="1400" dirty="0"/>
                    </a:p>
                  </a:txBody>
                  <a:tcPr/>
                </a:tc>
              </a:tr>
              <a:tr h="319540">
                <a:tc>
                  <a:txBody>
                    <a:bodyPr/>
                    <a:lstStyle/>
                    <a:p>
                      <a:r>
                        <a:rPr lang="hr-HR" sz="1400" dirty="0" err="1" smtClean="0"/>
                        <a:t>vWFRICoF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/>
                        <a:t>    Porast 105%</a:t>
                      </a:r>
                      <a:endParaRPr lang="hr-HR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31640" y="6237312"/>
            <a:ext cx="43204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 dirty="0" smtClean="0"/>
              <a:t>Clark P, </a:t>
            </a:r>
            <a:r>
              <a:rPr lang="hr-HR" sz="900" dirty="0" err="1" smtClean="0"/>
              <a:t>Thromb</a:t>
            </a:r>
            <a:r>
              <a:rPr lang="hr-HR" sz="900" dirty="0" smtClean="0"/>
              <a:t> </a:t>
            </a:r>
            <a:r>
              <a:rPr lang="hr-HR" sz="900" dirty="0" err="1" smtClean="0"/>
              <a:t>Haemostasis</a:t>
            </a:r>
            <a:r>
              <a:rPr lang="hr-HR" sz="900" dirty="0" smtClean="0"/>
              <a:t> , 1998</a:t>
            </a:r>
            <a:endParaRPr lang="hr-HR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Hemostaza</a:t>
            </a:r>
            <a:r>
              <a:rPr lang="hr-HR" dirty="0" smtClean="0"/>
              <a:t> u trudnoći (2)</a:t>
            </a:r>
            <a:endParaRPr lang="hr-H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719263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Prirodni </a:t>
                      </a:r>
                      <a:r>
                        <a:rPr lang="hr-HR" dirty="0" err="1" smtClean="0"/>
                        <a:t>antikaogulansi</a:t>
                      </a:r>
                      <a:r>
                        <a:rPr lang="hr-HR" dirty="0" smtClean="0"/>
                        <a:t> 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 Promjene u razini</a:t>
                      </a:r>
                      <a:r>
                        <a:rPr lang="hr-HR" baseline="0" dirty="0" smtClean="0"/>
                        <a:t> faktora  </a:t>
                      </a:r>
                      <a:r>
                        <a:rPr lang="hr-HR" dirty="0" smtClean="0"/>
                        <a:t> 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Slobodni antigen</a:t>
                      </a:r>
                      <a:r>
                        <a:rPr lang="hr-HR" baseline="0" dirty="0" smtClean="0"/>
                        <a:t> proteina S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  Snižen 30%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Aktivnost proteina C  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  Snižena 1%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Aktivnost</a:t>
                      </a:r>
                      <a:r>
                        <a:rPr lang="hr-HR" baseline="0" dirty="0" smtClean="0"/>
                        <a:t> </a:t>
                      </a:r>
                      <a:r>
                        <a:rPr lang="hr-HR" dirty="0" err="1" smtClean="0"/>
                        <a:t>antitrombina</a:t>
                      </a:r>
                      <a:r>
                        <a:rPr lang="hr-HR" dirty="0" smtClean="0"/>
                        <a:t> 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   Povišena 6%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Aktivirana rezistencija proteina C 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   Povišena </a:t>
                      </a:r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9552" y="3861048"/>
            <a:ext cx="80648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dirty="0" smtClean="0"/>
              <a:t>Usporedba trudnica u 36 tjednu trudnoće i onih u 6-11 tjednu</a:t>
            </a:r>
          </a:p>
          <a:p>
            <a:pPr>
              <a:buFont typeface="Arial" pitchFamily="34" charset="0"/>
              <a:buChar char="•"/>
            </a:pPr>
            <a:endParaRPr lang="hr-HR" dirty="0" smtClean="0"/>
          </a:p>
          <a:p>
            <a:pPr>
              <a:buFont typeface="Arial" pitchFamily="34" charset="0"/>
              <a:buChar char="•"/>
            </a:pPr>
            <a:endParaRPr lang="hr-HR" dirty="0" smtClean="0"/>
          </a:p>
          <a:p>
            <a:pPr marL="342900" indent="-342900"/>
            <a:r>
              <a:rPr lang="hr-HR" b="1" dirty="0" smtClean="0"/>
              <a:t>Snižena </a:t>
            </a:r>
            <a:r>
              <a:rPr lang="hr-HR" b="1" dirty="0" err="1" smtClean="0"/>
              <a:t>fibrinolitička</a:t>
            </a:r>
            <a:r>
              <a:rPr lang="hr-HR" b="1" dirty="0" smtClean="0"/>
              <a:t> aktivnost u trudnoći </a:t>
            </a:r>
            <a:r>
              <a:rPr lang="hr-HR" dirty="0" smtClean="0"/>
              <a:t>primarno zbog </a:t>
            </a:r>
            <a:r>
              <a:rPr lang="hr-HR" b="1" dirty="0" err="1" smtClean="0"/>
              <a:t>placentarnog</a:t>
            </a:r>
            <a:r>
              <a:rPr lang="hr-HR" b="1" dirty="0" smtClean="0"/>
              <a:t> PAI-2</a:t>
            </a:r>
          </a:p>
          <a:p>
            <a:r>
              <a:rPr lang="hr-HR" dirty="0" smtClean="0"/>
              <a:t>Test D-</a:t>
            </a:r>
            <a:r>
              <a:rPr lang="hr-HR" dirty="0" err="1" smtClean="0"/>
              <a:t>dimer</a:t>
            </a:r>
            <a:r>
              <a:rPr lang="hr-HR" dirty="0" smtClean="0"/>
              <a:t> – specifičan marker </a:t>
            </a:r>
            <a:r>
              <a:rPr lang="hr-HR" dirty="0" err="1" smtClean="0"/>
              <a:t>fibrinolitičke</a:t>
            </a:r>
            <a:r>
              <a:rPr lang="hr-HR" dirty="0" smtClean="0"/>
              <a:t> aktivnosti </a:t>
            </a:r>
          </a:p>
          <a:p>
            <a:r>
              <a:rPr lang="hr-HR" dirty="0" smtClean="0"/>
              <a:t>Lokalna </a:t>
            </a:r>
            <a:r>
              <a:rPr lang="hr-HR" dirty="0" err="1" smtClean="0"/>
              <a:t>hemostaza</a:t>
            </a:r>
            <a:r>
              <a:rPr lang="hr-HR" dirty="0" smtClean="0"/>
              <a:t> na razini </a:t>
            </a:r>
            <a:r>
              <a:rPr lang="hr-HR" dirty="0" err="1" smtClean="0"/>
              <a:t>placentarnog</a:t>
            </a:r>
            <a:r>
              <a:rPr lang="hr-HR" dirty="0" smtClean="0"/>
              <a:t> </a:t>
            </a:r>
            <a:r>
              <a:rPr lang="hr-HR" dirty="0" err="1" smtClean="0"/>
              <a:t>trofoblasta</a:t>
            </a:r>
            <a:r>
              <a:rPr lang="hr-HR" dirty="0" smtClean="0"/>
              <a:t>: povišena ekspresija TF, niska ekspresija TFPI. </a:t>
            </a:r>
          </a:p>
          <a:p>
            <a:pPr>
              <a:buFont typeface="Arial" pitchFamily="34" charset="0"/>
              <a:buChar char="•"/>
            </a:pPr>
            <a:endParaRPr lang="hr-HR" b="1" dirty="0" smtClean="0"/>
          </a:p>
          <a:p>
            <a:pPr>
              <a:buFont typeface="Arial" pitchFamily="34" charset="0"/>
              <a:buChar char="•"/>
            </a:pPr>
            <a:endParaRPr lang="hr-H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22238"/>
            <a:ext cx="7173416" cy="1295400"/>
          </a:xfrm>
        </p:spPr>
        <p:txBody>
          <a:bodyPr/>
          <a:lstStyle/>
          <a:p>
            <a:r>
              <a:rPr lang="hr-HR" sz="3200" dirty="0" smtClean="0"/>
              <a:t>DEFINICIJA TROMBOFILIJA: 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dirty="0" smtClean="0"/>
              <a:t>Skupina poremećaja zgrušavanja krvi u kojima je povećana sklonost nastanku tromboze (venske i arterijske)</a:t>
            </a:r>
          </a:p>
          <a:p>
            <a:pPr>
              <a:buNone/>
            </a:pPr>
            <a:endParaRPr lang="hr-HR" sz="2400" dirty="0" smtClean="0"/>
          </a:p>
          <a:p>
            <a:r>
              <a:rPr lang="hr-HR" sz="2400" dirty="0" smtClean="0"/>
              <a:t>Postoji niz laboratorijskih markera </a:t>
            </a:r>
            <a:r>
              <a:rPr lang="hr-HR" sz="2400" dirty="0" err="1" smtClean="0"/>
              <a:t>trombofilije</a:t>
            </a:r>
            <a:endParaRPr lang="hr-HR" sz="2400" dirty="0" smtClean="0"/>
          </a:p>
          <a:p>
            <a:pPr marL="0" indent="0">
              <a:buNone/>
            </a:pPr>
            <a:endParaRPr lang="hr-HR" sz="2400" dirty="0" smtClean="0"/>
          </a:p>
          <a:p>
            <a:r>
              <a:rPr lang="hr-HR" sz="2400" dirty="0" smtClean="0"/>
              <a:t>U većine osoba s </a:t>
            </a:r>
            <a:r>
              <a:rPr lang="hr-HR" sz="2400" dirty="0" err="1" smtClean="0"/>
              <a:t>trombofilijom</a:t>
            </a:r>
            <a:r>
              <a:rPr lang="hr-HR" sz="2400" dirty="0" smtClean="0"/>
              <a:t> nikada tijekom života ne razviju trombozu </a:t>
            </a:r>
          </a:p>
          <a:p>
            <a:pPr marL="0" indent="0">
              <a:buNone/>
            </a:pPr>
            <a:endParaRPr lang="hr-HR" sz="2400" dirty="0" smtClean="0"/>
          </a:p>
          <a:p>
            <a:r>
              <a:rPr lang="hr-HR" sz="2400" dirty="0" err="1" smtClean="0"/>
              <a:t>Trombofilije</a:t>
            </a:r>
            <a:r>
              <a:rPr lang="hr-HR" sz="2400" dirty="0" smtClean="0"/>
              <a:t> treba razmatrati u sklopu ostalih čimbenika rizika za razvoj VTE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2864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</a:t>
            </a:r>
            <a:r>
              <a:rPr lang="hr-HR" dirty="0" smtClean="0"/>
              <a:t>  </a:t>
            </a:r>
            <a:r>
              <a:rPr lang="hr-HR" sz="3200" dirty="0" smtClean="0"/>
              <a:t>  </a:t>
            </a:r>
            <a:r>
              <a:rPr lang="hr-HR" sz="3200" dirty="0"/>
              <a:t/>
            </a:r>
            <a:br>
              <a:rPr lang="hr-HR" sz="3200" dirty="0"/>
            </a:br>
            <a:r>
              <a:rPr lang="hr-HR" sz="3200" dirty="0" smtClean="0"/>
              <a:t>	TROMBOFILNA   STANJA</a:t>
            </a:r>
            <a:endParaRPr lang="hr-HR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0758617"/>
              </p:ext>
            </p:extLst>
          </p:nvPr>
        </p:nvGraphicFramePr>
        <p:xfrm>
          <a:off x="827584" y="1484784"/>
          <a:ext cx="6624736" cy="3944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3399"/>
                <a:gridCol w="3351337"/>
              </a:tblGrid>
              <a:tr h="347538">
                <a:tc>
                  <a:txBody>
                    <a:bodyPr/>
                    <a:lstStyle/>
                    <a:p>
                      <a:r>
                        <a:rPr lang="hr-HR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PRIMARNA (nasljedna) </a:t>
                      </a:r>
                      <a:endParaRPr lang="hr-HR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SEKUNDARNA (stečena) </a:t>
                      </a:r>
                      <a:endParaRPr lang="hr-HR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85648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Manjak </a:t>
                      </a:r>
                      <a:r>
                        <a:rPr lang="hr-HR" sz="1400" dirty="0" err="1" smtClean="0"/>
                        <a:t>antitrombina</a:t>
                      </a:r>
                      <a:r>
                        <a:rPr lang="hr-HR" sz="1400" dirty="0" smtClean="0"/>
                        <a:t> 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b="1" dirty="0" smtClean="0">
                          <a:solidFill>
                            <a:srgbClr val="FF0000"/>
                          </a:solidFill>
                        </a:rPr>
                        <a:t>Trudnoća</a:t>
                      </a:r>
                      <a:endParaRPr lang="hr-HR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85648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Manjak</a:t>
                      </a:r>
                      <a:r>
                        <a:rPr lang="hr-HR" sz="1400" baseline="0" dirty="0" smtClean="0"/>
                        <a:t> proteina 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Trauma</a:t>
                      </a:r>
                      <a:endParaRPr lang="hr-HR" sz="1400" dirty="0"/>
                    </a:p>
                  </a:txBody>
                  <a:tcPr/>
                </a:tc>
              </a:tr>
              <a:tr h="2856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baseline="0" dirty="0" smtClean="0"/>
                        <a:t>Manjak proteina S </a:t>
                      </a:r>
                      <a:endParaRPr lang="hr-HR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Imobilizacija </a:t>
                      </a:r>
                      <a:endParaRPr lang="hr-HR" sz="1400" dirty="0"/>
                    </a:p>
                  </a:txBody>
                  <a:tcPr/>
                </a:tc>
              </a:tr>
              <a:tr h="285648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Faktor V </a:t>
                      </a:r>
                      <a:r>
                        <a:rPr lang="hr-HR" sz="1400" dirty="0" err="1" smtClean="0"/>
                        <a:t>Leiden</a:t>
                      </a:r>
                      <a:endParaRPr lang="hr-HR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Postoperativno</a:t>
                      </a:r>
                      <a:r>
                        <a:rPr lang="hr-HR" sz="1400" baseline="0" dirty="0" smtClean="0"/>
                        <a:t> stanje </a:t>
                      </a:r>
                      <a:endParaRPr lang="hr-HR" sz="1400" dirty="0"/>
                    </a:p>
                  </a:txBody>
                  <a:tcPr/>
                </a:tc>
              </a:tr>
              <a:tr h="285648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Mutacija </a:t>
                      </a:r>
                      <a:r>
                        <a:rPr lang="hr-HR" sz="1400" dirty="0" err="1" smtClean="0"/>
                        <a:t>protrombina</a:t>
                      </a:r>
                      <a:r>
                        <a:rPr lang="hr-HR" sz="1400" dirty="0" smtClean="0"/>
                        <a:t> 20210A 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PNH </a:t>
                      </a:r>
                      <a:endParaRPr lang="hr-HR" sz="1400" dirty="0"/>
                    </a:p>
                  </a:txBody>
                  <a:tcPr/>
                </a:tc>
              </a:tr>
              <a:tr h="285648">
                <a:tc>
                  <a:txBody>
                    <a:bodyPr/>
                    <a:lstStyle/>
                    <a:p>
                      <a:r>
                        <a:rPr lang="hr-HR" sz="1400" dirty="0" err="1" smtClean="0"/>
                        <a:t>Disfibrinogenemija</a:t>
                      </a:r>
                      <a:r>
                        <a:rPr lang="hr-HR" sz="1400" dirty="0" smtClean="0"/>
                        <a:t> 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dirty="0" err="1" smtClean="0"/>
                        <a:t>APLs</a:t>
                      </a:r>
                      <a:r>
                        <a:rPr lang="hr-HR" sz="1400" dirty="0" smtClean="0"/>
                        <a:t> </a:t>
                      </a:r>
                      <a:endParaRPr lang="hr-HR" sz="1400" dirty="0"/>
                    </a:p>
                  </a:txBody>
                  <a:tcPr/>
                </a:tc>
              </a:tr>
              <a:tr h="285648">
                <a:tc>
                  <a:txBody>
                    <a:bodyPr/>
                    <a:lstStyle/>
                    <a:p>
                      <a:r>
                        <a:rPr lang="hr-HR" sz="1400" dirty="0" err="1" smtClean="0"/>
                        <a:t>Hiperhomocisteinemija</a:t>
                      </a:r>
                      <a:r>
                        <a:rPr lang="hr-HR" sz="1400" dirty="0" smtClean="0"/>
                        <a:t> 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Maligna bolest </a:t>
                      </a:r>
                      <a:endParaRPr lang="hr-HR" sz="1400" dirty="0"/>
                    </a:p>
                  </a:txBody>
                  <a:tcPr/>
                </a:tc>
              </a:tr>
              <a:tr h="285648">
                <a:tc>
                  <a:txBody>
                    <a:bodyPr/>
                    <a:lstStyle/>
                    <a:p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 smtClean="0"/>
                        <a:t>Oralni </a:t>
                      </a:r>
                      <a:r>
                        <a:rPr lang="hr-HR" sz="1400" dirty="0" err="1" smtClean="0"/>
                        <a:t>kontraceptivi</a:t>
                      </a:r>
                      <a:endParaRPr lang="hr-HR" sz="1400" dirty="0" smtClean="0"/>
                    </a:p>
                  </a:txBody>
                  <a:tcPr/>
                </a:tc>
              </a:tr>
              <a:tr h="285648">
                <a:tc>
                  <a:txBody>
                    <a:bodyPr/>
                    <a:lstStyle/>
                    <a:p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Hormonsko nadomjesno liječenje </a:t>
                      </a:r>
                      <a:endParaRPr lang="hr-HR" sz="1400" dirty="0"/>
                    </a:p>
                  </a:txBody>
                  <a:tcPr/>
                </a:tc>
              </a:tr>
              <a:tr h="303537">
                <a:tc>
                  <a:txBody>
                    <a:bodyPr/>
                    <a:lstStyle/>
                    <a:p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dirty="0" err="1" smtClean="0"/>
                        <a:t>Nefrotski</a:t>
                      </a:r>
                      <a:r>
                        <a:rPr lang="hr-HR" sz="1200" dirty="0" smtClean="0"/>
                        <a:t> sindrom,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dirty="0" smtClean="0"/>
                        <a:t>HIT II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dirty="0" smtClean="0"/>
                        <a:t>MPS (JAK 2+)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Hiperhomocisteinemija</a:t>
                      </a:r>
                      <a:r>
                        <a:rPr kumimoji="0" lang="hr-H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15616" y="5733256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hr-HR" sz="1200" dirty="0" smtClean="0"/>
              <a:t>Povišena koncentracija faktora zgrušavanja (FVIII, FIX i FXI)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r-HR" sz="1200" dirty="0" smtClean="0"/>
              <a:t>Starija životna dob   </a:t>
            </a:r>
            <a:endParaRPr lang="hr-HR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899592" y="6453336"/>
            <a:ext cx="612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 err="1" smtClean="0"/>
              <a:t>Merriman</a:t>
            </a:r>
            <a:r>
              <a:rPr lang="hr-HR" sz="1000" dirty="0" smtClean="0"/>
              <a:t> L, </a:t>
            </a:r>
            <a:r>
              <a:rPr lang="hr-HR" sz="1000" dirty="0" err="1" smtClean="0"/>
              <a:t>Greaves</a:t>
            </a:r>
            <a:r>
              <a:rPr lang="hr-HR" sz="1000" dirty="0" smtClean="0"/>
              <a:t> </a:t>
            </a:r>
            <a:r>
              <a:rPr lang="hr-HR" sz="1000" dirty="0" err="1" smtClean="0"/>
              <a:t>M</a:t>
            </a:r>
            <a:r>
              <a:rPr lang="hr-HR" sz="1000" dirty="0" smtClean="0"/>
              <a:t>, </a:t>
            </a:r>
            <a:r>
              <a:rPr lang="hr-HR" sz="1000" dirty="0" err="1" smtClean="0"/>
              <a:t>Postgrad</a:t>
            </a:r>
            <a:r>
              <a:rPr lang="hr-HR" sz="1000" dirty="0" smtClean="0"/>
              <a:t> Med J 2006; 82, 699-704</a:t>
            </a:r>
            <a:endParaRPr lang="hr-HR" sz="1000" dirty="0"/>
          </a:p>
        </p:txBody>
      </p:sp>
    </p:spTree>
    <p:extLst>
      <p:ext uri="{BB962C8B-B14F-4D97-AF65-F5344CB8AC3E}">
        <p14:creationId xmlns:p14="http://schemas.microsoft.com/office/powerpoint/2010/main" val="124033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dirty="0" smtClean="0"/>
              <a:t>Rizik pojave VTE u različitim </a:t>
            </a:r>
            <a:r>
              <a:rPr lang="hr-HR" sz="2800" dirty="0" err="1" smtClean="0"/>
              <a:t>trombofilijama</a:t>
            </a:r>
            <a:r>
              <a:rPr lang="hr-HR" sz="2800" dirty="0" smtClean="0"/>
              <a:t> </a:t>
            </a:r>
            <a:endParaRPr lang="hr-HR" sz="2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87469"/>
            <a:ext cx="8229600" cy="347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6237312"/>
            <a:ext cx="68407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 err="1" smtClean="0"/>
              <a:t>Lockwood</a:t>
            </a:r>
            <a:r>
              <a:rPr lang="hr-HR" sz="1000" dirty="0" smtClean="0"/>
              <a:t> C et al, </a:t>
            </a:r>
            <a:r>
              <a:rPr lang="hr-HR" sz="1000" dirty="0" err="1" smtClean="0"/>
              <a:t>Obstet</a:t>
            </a:r>
            <a:r>
              <a:rPr lang="hr-HR" sz="1000" dirty="0" smtClean="0"/>
              <a:t> </a:t>
            </a:r>
            <a:r>
              <a:rPr lang="hr-HR" sz="1000" dirty="0" err="1" smtClean="0"/>
              <a:t>and</a:t>
            </a:r>
            <a:r>
              <a:rPr lang="hr-HR" sz="1000" dirty="0" smtClean="0"/>
              <a:t> </a:t>
            </a:r>
            <a:r>
              <a:rPr lang="hr-HR" sz="1000" dirty="0" err="1" smtClean="0"/>
              <a:t>Gyn</a:t>
            </a:r>
            <a:r>
              <a:rPr lang="hr-HR" sz="1000" dirty="0" smtClean="0"/>
              <a:t>, 122;3,  </a:t>
            </a:r>
            <a:r>
              <a:rPr lang="hr-HR" sz="1000" b="1" dirty="0" err="1" smtClean="0"/>
              <a:t>Sept</a:t>
            </a:r>
            <a:r>
              <a:rPr lang="hr-HR" sz="1000" b="1" dirty="0" smtClean="0"/>
              <a:t>. 2013 </a:t>
            </a:r>
            <a:endParaRPr lang="hr-HR" sz="1000" b="1" dirty="0"/>
          </a:p>
        </p:txBody>
      </p:sp>
    </p:spTree>
    <p:extLst>
      <p:ext uri="{BB962C8B-B14F-4D97-AF65-F5344CB8AC3E}">
        <p14:creationId xmlns:p14="http://schemas.microsoft.com/office/powerpoint/2010/main" val="354968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22238"/>
            <a:ext cx="7317432" cy="1578570"/>
          </a:xfrm>
        </p:spPr>
        <p:txBody>
          <a:bodyPr/>
          <a:lstStyle/>
          <a:p>
            <a:r>
              <a:rPr lang="hr-HR" sz="2000" dirty="0" smtClean="0"/>
              <a:t>SINREGISTIČKO DJELOVANJE </a:t>
            </a:r>
            <a:br>
              <a:rPr lang="hr-HR" sz="2000" dirty="0" smtClean="0"/>
            </a:br>
            <a:r>
              <a:rPr lang="hr-HR" sz="2000" dirty="0" smtClean="0"/>
              <a:t>NASLJEDNIH I STEČENIH  STANJA TROMBOFILIJA </a:t>
            </a:r>
            <a:endParaRPr lang="hr-HR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9669442"/>
              </p:ext>
            </p:extLst>
          </p:nvPr>
        </p:nvGraphicFramePr>
        <p:xfrm>
          <a:off x="683568" y="1988839"/>
          <a:ext cx="6912768" cy="37259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2432"/>
                <a:gridCol w="1681944"/>
                <a:gridCol w="1728192"/>
                <a:gridCol w="1800200"/>
              </a:tblGrid>
              <a:tr h="370503">
                <a:tc>
                  <a:txBody>
                    <a:bodyPr/>
                    <a:lstStyle/>
                    <a:p>
                      <a:r>
                        <a:rPr lang="hr-HR" dirty="0" err="1" smtClean="0">
                          <a:solidFill>
                            <a:srgbClr val="7030A0"/>
                          </a:solidFill>
                        </a:rPr>
                        <a:t>FVLeiden</a:t>
                      </a:r>
                      <a:r>
                        <a:rPr lang="hr-HR" dirty="0" smtClean="0">
                          <a:solidFill>
                            <a:srgbClr val="7030A0"/>
                          </a:solidFill>
                        </a:rPr>
                        <a:t> (</a:t>
                      </a:r>
                      <a:r>
                        <a:rPr lang="hr-HR" dirty="0" err="1" smtClean="0">
                          <a:solidFill>
                            <a:srgbClr val="7030A0"/>
                          </a:solidFill>
                        </a:rPr>
                        <a:t>heterozigot</a:t>
                      </a:r>
                      <a:r>
                        <a:rPr lang="hr-HR" dirty="0" smtClean="0">
                          <a:solidFill>
                            <a:srgbClr val="7030A0"/>
                          </a:solidFill>
                        </a:rPr>
                        <a:t>)</a:t>
                      </a:r>
                      <a:endParaRPr lang="hr-HR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rgbClr val="7030A0"/>
                          </a:solidFill>
                        </a:rPr>
                        <a:t>MTHFR (</a:t>
                      </a:r>
                      <a:r>
                        <a:rPr lang="hr-HR" dirty="0" err="1" smtClean="0">
                          <a:solidFill>
                            <a:srgbClr val="7030A0"/>
                          </a:solidFill>
                        </a:rPr>
                        <a:t>Homozigot</a:t>
                      </a:r>
                      <a:r>
                        <a:rPr lang="hr-HR" dirty="0" smtClean="0">
                          <a:solidFill>
                            <a:srgbClr val="7030A0"/>
                          </a:solidFill>
                        </a:rPr>
                        <a:t>)</a:t>
                      </a:r>
                      <a:endParaRPr lang="hr-HR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rgbClr val="7030A0"/>
                          </a:solidFill>
                        </a:rPr>
                        <a:t>FII 20210A (</a:t>
                      </a:r>
                      <a:r>
                        <a:rPr lang="hr-HR" dirty="0" err="1" smtClean="0">
                          <a:solidFill>
                            <a:srgbClr val="7030A0"/>
                          </a:solidFill>
                        </a:rPr>
                        <a:t>heterozgiot</a:t>
                      </a:r>
                      <a:r>
                        <a:rPr lang="hr-HR" dirty="0" smtClean="0">
                          <a:solidFill>
                            <a:srgbClr val="7030A0"/>
                          </a:solidFill>
                        </a:rPr>
                        <a:t>)</a:t>
                      </a:r>
                      <a:endParaRPr lang="hr-HR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rgbClr val="7030A0"/>
                          </a:solidFill>
                        </a:rPr>
                        <a:t>Rizik</a:t>
                      </a:r>
                      <a:endParaRPr lang="hr-HR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1.0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+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2.8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+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1.8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+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2.4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b="1" dirty="0" smtClean="0"/>
                        <a:t>+</a:t>
                      </a:r>
                      <a:endParaRPr lang="hr-HR" b="1" dirty="0"/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 smtClean="0"/>
                        <a:t>+</a:t>
                      </a:r>
                      <a:endParaRPr lang="hr-HR" b="1" dirty="0"/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 smtClean="0"/>
                        <a:t>0</a:t>
                      </a:r>
                      <a:endParaRPr lang="hr-HR" b="1" dirty="0"/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 smtClean="0"/>
                        <a:t>16.5</a:t>
                      </a:r>
                      <a:endParaRPr lang="hr-HR" b="1" dirty="0"/>
                    </a:p>
                  </a:txBody>
                  <a:tcPr>
                    <a:solidFill>
                      <a:srgbClr val="66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+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+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22.8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+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+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19.6</a:t>
                      </a:r>
                      <a:endParaRPr lang="hr-HR" dirty="0"/>
                    </a:p>
                  </a:txBody>
                  <a:tcPr/>
                </a:tc>
              </a:tr>
              <a:tr h="490001">
                <a:tc>
                  <a:txBody>
                    <a:bodyPr/>
                    <a:lstStyle/>
                    <a:p>
                      <a:pPr algn="ctr"/>
                      <a:r>
                        <a:rPr lang="hr-HR" b="1" dirty="0" smtClean="0"/>
                        <a:t>+</a:t>
                      </a:r>
                      <a:endParaRPr lang="hr-HR" b="1" dirty="0"/>
                    </a:p>
                  </a:txBody>
                  <a:tcP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 smtClean="0"/>
                        <a:t>+</a:t>
                      </a:r>
                      <a:endParaRPr lang="hr-HR" b="1" dirty="0"/>
                    </a:p>
                  </a:txBody>
                  <a:tcP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 smtClean="0"/>
                        <a:t>+</a:t>
                      </a:r>
                      <a:endParaRPr lang="hr-HR" b="1" dirty="0"/>
                    </a:p>
                  </a:txBody>
                  <a:tcP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 smtClean="0"/>
                        <a:t>56.4</a:t>
                      </a:r>
                      <a:endParaRPr lang="hr-HR" b="1" dirty="0"/>
                    </a:p>
                  </a:txBody>
                  <a:tcPr>
                    <a:solidFill>
                      <a:srgbClr val="FF99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148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heme6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1266</TotalTime>
  <Words>1207</Words>
  <Application>Microsoft Office PowerPoint</Application>
  <PresentationFormat>On-screen Show (4:3)</PresentationFormat>
  <Paragraphs>259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1_Theme6</vt:lpstr>
      <vt:lpstr>TROMBOFILIJE – PERIMPLANTACIJA I TRUDNOĆA   Pristup bolesnici s poremećajem zgrušavanja krvi –  rizici i terapijske opcije </vt:lpstr>
      <vt:lpstr>Učestalost VTE u trudnica </vt:lpstr>
      <vt:lpstr>PowerPoint Presentation</vt:lpstr>
      <vt:lpstr>Hemostaza u trudnoći (1)</vt:lpstr>
      <vt:lpstr>Hemostaza u trudnoći (2)</vt:lpstr>
      <vt:lpstr>DEFINICIJA TROMBOFILIJA: </vt:lpstr>
      <vt:lpstr>       TROMBOFILNA   STANJA</vt:lpstr>
      <vt:lpstr>Rizik pojave VTE u različitim trombofilijama </vt:lpstr>
      <vt:lpstr>SINREGISTIČKO DJELOVANJE  NASLJEDNIH I STEČENIH  STANJA TROMBOFILIJA </vt:lpstr>
      <vt:lpstr>Interakcije nasljednih i stečenih faktora rizika </vt:lpstr>
      <vt:lpstr>POVEZANOST TROMBOFILIJA I OBSTETRIČKIH KOMPLIKACIJA</vt:lpstr>
      <vt:lpstr>POVEZANOST TROMBOFILIJA I KOMPLIKACIJA TRUDNOĆE </vt:lpstr>
      <vt:lpstr>UTJEČE LI STANJE TROMBOFILIJE NA TIJEK TRUDNOĆE?</vt:lpstr>
      <vt:lpstr>SPONTANI POBAČAJI I TROMBOFILIJE: EPCOT STUDIJA</vt:lpstr>
      <vt:lpstr>POVEZANOST  POBAČAJA  I TROMBOFILIJA </vt:lpstr>
      <vt:lpstr>INTRAUTERINI ZASTOJ RASTA </vt:lpstr>
      <vt:lpstr>PREEKLAMPSIJA </vt:lpstr>
      <vt:lpstr>ABRUPCIJA PLACENTE  </vt:lpstr>
      <vt:lpstr>Polimorfizam PAI-1 4G nije povezan s povećanim rizikom komplikacija trudnoće u asimptomatskih trudnica </vt:lpstr>
      <vt:lpstr>Pristup bolesnici s trombofilijom i komplikacijama trudnoće</vt:lpstr>
      <vt:lpstr>Kada testirati na trombofiliju?</vt:lpstr>
      <vt:lpstr>Cijena testiranja na trombofiliju </vt:lpstr>
      <vt:lpstr>RIZIK TROMBOZE</vt:lpstr>
      <vt:lpstr>PowerPoint Presentation</vt:lpstr>
      <vt:lpstr>Sažetak preporuka prevencije prve epizode i opetovanih VTE u trudnoći </vt:lpstr>
      <vt:lpstr>Doze i sheme primjene antikoagulantne terapije </vt:lpstr>
      <vt:lpstr>Rizici primjene antitrombotske terapije </vt:lpstr>
      <vt:lpstr>Zaključak</vt:lpstr>
      <vt:lpstr>Smjernice……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PRISTUP BOLESNICI S POREMEĆAJEM ZGRUŠAVANJA KRVI – RIZICI I TERAPIJSKE OPCIJE </dc:title>
  <dc:creator>Silva</dc:creator>
  <cp:lastModifiedBy>Vedrana Biuk Martinovic</cp:lastModifiedBy>
  <cp:revision>82</cp:revision>
  <dcterms:created xsi:type="dcterms:W3CDTF">2013-09-01T17:19:20Z</dcterms:created>
  <dcterms:modified xsi:type="dcterms:W3CDTF">2013-10-14T14:08:18Z</dcterms:modified>
</cp:coreProperties>
</file>